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38"/>
  </p:handoutMasterIdLst>
  <p:sldIdLst>
    <p:sldId id="256" r:id="rId2"/>
    <p:sldId id="257" r:id="rId3"/>
    <p:sldId id="258" r:id="rId4"/>
    <p:sldId id="283" r:id="rId5"/>
    <p:sldId id="259" r:id="rId6"/>
    <p:sldId id="281" r:id="rId7"/>
    <p:sldId id="282" r:id="rId8"/>
    <p:sldId id="260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63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4" r:id="rId27"/>
    <p:sldId id="285" r:id="rId28"/>
    <p:sldId id="286" r:id="rId29"/>
    <p:sldId id="287" r:id="rId30"/>
    <p:sldId id="288" r:id="rId31"/>
    <p:sldId id="289" r:id="rId32"/>
    <p:sldId id="294" r:id="rId33"/>
    <p:sldId id="290" r:id="rId34"/>
    <p:sldId id="291" r:id="rId35"/>
    <p:sldId id="292" r:id="rId36"/>
    <p:sldId id="293" r:id="rId3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737" autoAdjust="0"/>
  </p:normalViewPr>
  <p:slideViewPr>
    <p:cSldViewPr snapToGrid="0" snapToObjects="1">
      <p:cViewPr varScale="1">
        <p:scale>
          <a:sx n="194" d="100"/>
          <a:sy n="194" d="100"/>
        </p:scale>
        <p:origin x="-120" y="-1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0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46A9F-0207-4140-AF47-CA70D3A03472}" type="datetimeFigureOut">
              <a:rPr lang="en-US" smtClean="0"/>
              <a:t>04/09/18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3AFED-BBD5-D549-ABFA-384100EA5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53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295150-4FD7-4802-B0EB-D52217513A72}" type="datetime1">
              <a:rPr lang="en-US" smtClean="0"/>
              <a:pPr/>
              <a:t>04/09/18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165647"/>
            <a:ext cx="6779110" cy="923330"/>
            <a:chOff x="1172584" y="1381459"/>
            <a:chExt cx="6779110" cy="1231106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040803"/>
            <a:ext cx="6777318" cy="1298987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25897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2BEB-5202-498C-89F7-BBD3BEE1B887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 descr="Asset 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087" y="3063516"/>
            <a:ext cx="1391584" cy="1831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165684"/>
            <a:ext cx="6779110" cy="923330"/>
            <a:chOff x="1172584" y="1381459"/>
            <a:chExt cx="6779110" cy="1231106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1" y="903643"/>
            <a:ext cx="7754713" cy="1433037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9" y="2825488"/>
            <a:ext cx="7734747" cy="1125140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B6C6-10FF-4510-A888-F0B9C6A788B0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7B31-A4E1-4FCE-8661-5EC33A675437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1680210"/>
            <a:ext cx="3803904" cy="29077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1680210"/>
            <a:ext cx="3803904" cy="29077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1680210"/>
            <a:ext cx="3442446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210696"/>
            <a:ext cx="3803904" cy="23797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1680210"/>
            <a:ext cx="3447288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08276"/>
            <a:ext cx="3799728" cy="23797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832D-B7F8-4A85-B115-3F84BE9AC26D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34F3-05F7-41C1-B84E-68CE2E00C83C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47F82-2B2E-4837-B3AB-C94C672FBECB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80" y="1258647"/>
            <a:ext cx="3422483" cy="141519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2" y="419549"/>
            <a:ext cx="4116667" cy="4175074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80" y="2702859"/>
            <a:ext cx="3411725" cy="18879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7738-F4B0-48EA-9B71-E0F723F8BF6C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2" y="3501614"/>
            <a:ext cx="7767021" cy="483547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500224"/>
            <a:ext cx="4772156" cy="2698512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3993229"/>
            <a:ext cx="7756264" cy="60364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D5EF-7D26-425F-8C45-B9312ACE18BC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895A-832A-4167-BE9B-7448CA062309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1" y="419549"/>
            <a:ext cx="1678193" cy="417507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9" y="637391"/>
            <a:ext cx="5507917" cy="37678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71FF-D602-4BB6-9683-7A1E909D4296}" type="datetime1">
              <a:rPr lang="en-US" smtClean="0"/>
              <a:pPr/>
              <a:t>04/09/18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4594069" y="2045201"/>
            <a:ext cx="4110116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000879" y="1381459"/>
              <a:ext cx="11695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1" y="427617"/>
            <a:ext cx="7756263" cy="790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1686261"/>
            <a:ext cx="7745505" cy="2908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46210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1909345-DEE0-4B07-8E32-441AC9DA095E}" type="datetime1">
              <a:rPr lang="en-US" smtClean="0"/>
              <a:pPr/>
              <a:t>04/09/18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621082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46210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18.jpg"/><Relationship Id="rId5" Type="http://schemas.openxmlformats.org/officeDocument/2006/relationships/image" Target="../media/image17.jp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 Eucharistic Liturgical </a:t>
            </a:r>
            <a:r>
              <a:rPr lang="en-US" sz="4000" dirty="0" smtClean="0"/>
              <a:t>Rites outside of Mass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Adoremus</a:t>
            </a:r>
            <a:r>
              <a:rPr lang="en-US" dirty="0" smtClean="0"/>
              <a:t>, Friday 7 September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Looking at the </a:t>
            </a:r>
            <a:r>
              <a:rPr lang="en-US" dirty="0"/>
              <a:t>Rite — Martin </a:t>
            </a:r>
            <a:r>
              <a:rPr lang="en-US" dirty="0" smtClean="0"/>
              <a:t>Foster</a:t>
            </a:r>
          </a:p>
          <a:p>
            <a:r>
              <a:rPr lang="en-US" dirty="0" smtClean="0"/>
              <a:t>What is holiness?— Fleur </a:t>
            </a:r>
            <a:r>
              <a:rPr lang="en-US" dirty="0" err="1" smtClean="0"/>
              <a:t>Dorrell</a:t>
            </a:r>
            <a:endParaRPr lang="en-US" dirty="0" smtClean="0"/>
          </a:p>
          <a:p>
            <a:r>
              <a:rPr lang="en-US" dirty="0" smtClean="0"/>
              <a:t>What is distinctive about Eucharistic Adoration?</a:t>
            </a:r>
            <a:br>
              <a:rPr lang="en-US" dirty="0" smtClean="0"/>
            </a:br>
            <a:r>
              <a:rPr lang="en-US" dirty="0" smtClean="0"/>
              <a:t> — </a:t>
            </a:r>
            <a:r>
              <a:rPr lang="en-US" dirty="0" err="1" smtClean="0"/>
              <a:t>Fr</a:t>
            </a:r>
            <a:r>
              <a:rPr lang="en-US" dirty="0" smtClean="0"/>
              <a:t> Paul </a:t>
            </a:r>
            <a:r>
              <a:rPr lang="en-US" dirty="0" smtClean="0"/>
              <a:t>Gunter </a:t>
            </a:r>
            <a:r>
              <a:rPr lang="en-US" cap="small" dirty="0" err="1" smtClean="0"/>
              <a:t>osb</a:t>
            </a:r>
            <a:endParaRPr lang="en-US" cap="smal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1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8" y="1890636"/>
            <a:ext cx="7745505" cy="2703986"/>
          </a:xfrm>
        </p:spPr>
        <p:txBody>
          <a:bodyPr anchor="t"/>
          <a:lstStyle/>
          <a:p>
            <a:r>
              <a:rPr lang="en-US" sz="3600" dirty="0">
                <a:solidFill>
                  <a:srgbClr val="895D1D"/>
                </a:solidFill>
                <a:ea typeface="+mj-ea"/>
                <a:cs typeface="+mj-cs"/>
              </a:rPr>
              <a:t>Where do you like to sit in church and why?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we begin…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57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Derby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002" y="419549"/>
            <a:ext cx="4116667" cy="417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4808669" y="419549"/>
            <a:ext cx="4116667" cy="4175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 descr="Popla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881" y="419549"/>
            <a:ext cx="3275261" cy="417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732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xmlns:p14="http://schemas.microsoft.com/office/powerpoint/2010/main" spd="med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Kitts Gre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002" y="419549"/>
            <a:ext cx="4318487" cy="4379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4808669" y="419549"/>
            <a:ext cx="4116667" cy="4175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4" name="Picture 13" descr="Liverpool StVd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607" y="419549"/>
            <a:ext cx="3520806" cy="4379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052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xmlns:p14="http://schemas.microsoft.com/office/powerpoint/2010/main" spd="med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Warwick Bridg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7601" y="419549"/>
            <a:ext cx="4116667" cy="417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4808669" y="419549"/>
            <a:ext cx="4116667" cy="4175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 descr="Marl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261" y="419548"/>
            <a:ext cx="4139637" cy="3225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69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xmlns:p14="http://schemas.microsoft.com/office/powerpoint/2010/main" spd="med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Lampeter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706" y="419549"/>
            <a:ext cx="4116667" cy="417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4808669" y="419549"/>
            <a:ext cx="4116667" cy="4175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 descr="Wallase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9012" y="419548"/>
            <a:ext cx="3557328" cy="4534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73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xmlns:p14="http://schemas.microsoft.com/office/powerpoint/2010/main" spd="med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the Rite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Holy Communion and </a:t>
            </a:r>
            <a:r>
              <a:rPr lang="en-US" dirty="0" smtClean="0"/>
              <a:t>Worship </a:t>
            </a:r>
            <a:r>
              <a:rPr lang="en-US" dirty="0"/>
              <a:t>of </a:t>
            </a:r>
            <a:r>
              <a:rPr lang="en-US" dirty="0" smtClean="0"/>
              <a:t>the Eucharist outside Mass</a:t>
            </a:r>
          </a:p>
          <a:p>
            <a:r>
              <a:rPr lang="en-US" i="1" dirty="0" smtClean="0"/>
              <a:t>Contents</a:t>
            </a:r>
            <a:endParaRPr lang="en-US" dirty="0" smtClean="0"/>
          </a:p>
          <a:p>
            <a:pPr lvl="1"/>
            <a:r>
              <a:rPr lang="en-US" i="1" dirty="0" smtClean="0"/>
              <a:t>Rite of Distributing Holy Communion outside Mass</a:t>
            </a:r>
          </a:p>
          <a:p>
            <a:pPr lvl="1"/>
            <a:r>
              <a:rPr lang="en-US" dirty="0" smtClean="0"/>
              <a:t>Exposition </a:t>
            </a:r>
            <a:r>
              <a:rPr lang="en-US" dirty="0"/>
              <a:t>of </a:t>
            </a:r>
            <a:r>
              <a:rPr lang="en-US" dirty="0" smtClean="0"/>
              <a:t>the Holy Eucharist</a:t>
            </a:r>
          </a:p>
          <a:p>
            <a:pPr lvl="1"/>
            <a:r>
              <a:rPr lang="en-US" i="1" dirty="0" smtClean="0"/>
              <a:t>Eucharistic Processions</a:t>
            </a:r>
          </a:p>
          <a:p>
            <a:pPr lvl="1"/>
            <a:r>
              <a:rPr lang="en-US" i="1" dirty="0" smtClean="0"/>
              <a:t>Eucharistic Congresses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the Rite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4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parts or movements</a:t>
            </a:r>
          </a:p>
          <a:p>
            <a:pPr lvl="1"/>
            <a:r>
              <a:rPr lang="en-US" dirty="0" smtClean="0"/>
              <a:t>Exposition</a:t>
            </a:r>
          </a:p>
          <a:p>
            <a:pPr lvl="1"/>
            <a:r>
              <a:rPr lang="en-US" dirty="0" smtClean="0"/>
              <a:t>Adoration</a:t>
            </a:r>
          </a:p>
          <a:p>
            <a:pPr lvl="1"/>
            <a:r>
              <a:rPr lang="en-US" dirty="0" smtClean="0"/>
              <a:t>Benediction</a:t>
            </a:r>
          </a:p>
          <a:p>
            <a:pPr lvl="1"/>
            <a:r>
              <a:rPr lang="en-US" dirty="0" smtClean="0"/>
              <a:t>Reposition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17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Exposition </a:t>
            </a:r>
          </a:p>
          <a:p>
            <a:pPr lvl="1"/>
            <a:r>
              <a:rPr lang="en-US" dirty="0" smtClean="0"/>
              <a:t>Song</a:t>
            </a:r>
          </a:p>
          <a:p>
            <a:pPr lvl="1"/>
            <a:r>
              <a:rPr lang="en-US" dirty="0" smtClean="0"/>
              <a:t>Exposition (from place of Reservation) </a:t>
            </a:r>
            <a:r>
              <a:rPr lang="en-US" i="1" dirty="0" smtClean="0"/>
              <a:t>or</a:t>
            </a:r>
          </a:p>
          <a:p>
            <a:pPr lvl="1"/>
            <a:r>
              <a:rPr lang="en-US" dirty="0" smtClean="0"/>
              <a:t>Exposition after Mass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79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Adoration</a:t>
            </a:r>
          </a:p>
          <a:p>
            <a:pPr lvl="1"/>
            <a:r>
              <a:rPr lang="en-US" dirty="0" smtClean="0"/>
              <a:t>Readings</a:t>
            </a:r>
          </a:p>
          <a:p>
            <a:pPr lvl="1"/>
            <a:r>
              <a:rPr lang="en-US" dirty="0" smtClean="0"/>
              <a:t>Homily</a:t>
            </a:r>
          </a:p>
          <a:p>
            <a:pPr lvl="1"/>
            <a:r>
              <a:rPr lang="en-US" dirty="0" smtClean="0"/>
              <a:t>Prayers</a:t>
            </a:r>
          </a:p>
          <a:p>
            <a:pPr lvl="1"/>
            <a:r>
              <a:rPr lang="en-US" dirty="0" smtClean="0"/>
              <a:t>Songs (</a:t>
            </a:r>
            <a:r>
              <a:rPr lang="en-US" dirty="0" err="1" smtClean="0"/>
              <a:t>etc</a:t>
            </a:r>
            <a:r>
              <a:rPr lang="en-US" dirty="0" smtClean="0"/>
              <a:t>) </a:t>
            </a:r>
            <a:r>
              <a:rPr lang="en-US" i="1" dirty="0" smtClean="0"/>
              <a:t>or</a:t>
            </a:r>
          </a:p>
          <a:p>
            <a:pPr lvl="1"/>
            <a:r>
              <a:rPr lang="en-US" dirty="0" smtClean="0"/>
              <a:t>Liturgy </a:t>
            </a:r>
            <a:r>
              <a:rPr lang="en-US" dirty="0"/>
              <a:t>of </a:t>
            </a:r>
            <a:r>
              <a:rPr lang="en-US" dirty="0" smtClean="0"/>
              <a:t>the Hours</a:t>
            </a:r>
          </a:p>
          <a:p>
            <a:r>
              <a:rPr lang="en-US" dirty="0" smtClean="0"/>
              <a:t>Silent prayer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Benediction</a:t>
            </a:r>
          </a:p>
          <a:p>
            <a:pPr lvl="1"/>
            <a:r>
              <a:rPr lang="en-US" dirty="0" smtClean="0"/>
              <a:t>Eucharistic Song</a:t>
            </a:r>
          </a:p>
          <a:p>
            <a:pPr lvl="1"/>
            <a:r>
              <a:rPr lang="en-US" dirty="0" smtClean="0"/>
              <a:t>Prayer</a:t>
            </a:r>
          </a:p>
          <a:p>
            <a:pPr lvl="1"/>
            <a:r>
              <a:rPr lang="en-US" dirty="0" smtClean="0"/>
              <a:t>Blessing</a:t>
            </a:r>
          </a:p>
          <a:p>
            <a:r>
              <a:rPr lang="en-US" dirty="0" smtClean="0"/>
              <a:t>Reposition </a:t>
            </a:r>
          </a:p>
          <a:p>
            <a:pPr lvl="1"/>
            <a:r>
              <a:rPr lang="en-US" dirty="0" smtClean="0"/>
              <a:t>Reposition (Procession to the place of Reservation)</a:t>
            </a:r>
          </a:p>
          <a:p>
            <a:pPr lvl="1"/>
            <a:r>
              <a:rPr lang="en-US" dirty="0" smtClean="0"/>
              <a:t>Acclamation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4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Hallmarks</a:t>
            </a:r>
            <a:endParaRPr lang="en-US" dirty="0"/>
          </a:p>
        </p:txBody>
      </p:sp>
      <p:pic>
        <p:nvPicPr>
          <p:cNvPr id="5" name="Content Placeholder 4" descr="2cefalu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57" r="-12757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65760" indent="-365760">
              <a:buFont typeface="Wingdings" pitchFamily="2" charset="2"/>
              <a:buChar char=""/>
            </a:pPr>
            <a:r>
              <a:rPr lang="en-US" sz="2400" dirty="0"/>
              <a:t>Flexibility</a:t>
            </a:r>
          </a:p>
          <a:p>
            <a:pPr marL="365760" indent="-365760">
              <a:buFont typeface="Wingdings" pitchFamily="2" charset="2"/>
              <a:buChar char=""/>
            </a:pPr>
            <a:r>
              <a:rPr lang="en-US" sz="2400" dirty="0"/>
              <a:t>Focused on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range of circumstances</a:t>
            </a:r>
          </a:p>
          <a:p>
            <a:pPr lvl="1"/>
            <a:r>
              <a:rPr lang="en-US" dirty="0" smtClean="0"/>
              <a:t>Prayer before the Blessed Sacrament</a:t>
            </a:r>
          </a:p>
          <a:p>
            <a:pPr lvl="1"/>
            <a:r>
              <a:rPr lang="en-US" dirty="0" smtClean="0"/>
              <a:t>Exposition of Blessed Sacrament</a:t>
            </a:r>
          </a:p>
          <a:p>
            <a:pPr lvl="1"/>
            <a:r>
              <a:rPr lang="en-US" dirty="0" smtClean="0"/>
              <a:t>Extended Exposition</a:t>
            </a:r>
          </a:p>
          <a:p>
            <a:r>
              <a:rPr lang="en-US" dirty="0" smtClean="0"/>
              <a:t>In Common</a:t>
            </a:r>
          </a:p>
          <a:p>
            <a:pPr lvl="1"/>
            <a:r>
              <a:rPr lang="en-US" dirty="0" smtClean="0"/>
              <a:t>Place of Scripture</a:t>
            </a:r>
          </a:p>
          <a:p>
            <a:pPr lvl="1"/>
            <a:r>
              <a:rPr lang="en-US" dirty="0" smtClean="0"/>
              <a:t>Silence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Liturgical Celebration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Exterior</a:t>
            </a:r>
          </a:p>
          <a:p>
            <a:pPr lvl="1"/>
            <a:r>
              <a:rPr lang="en-US" dirty="0" smtClean="0"/>
              <a:t>The consecrated Host </a:t>
            </a:r>
            <a:r>
              <a:rPr lang="en-US" dirty="0"/>
              <a:t>is </a:t>
            </a:r>
            <a:r>
              <a:rPr lang="en-US" dirty="0" smtClean="0"/>
              <a:t>the fruit of a particular </a:t>
            </a:r>
            <a:r>
              <a:rPr lang="en-US" dirty="0" smtClean="0"/>
              <a:t>Mass</a:t>
            </a:r>
            <a:endParaRPr lang="en-US" dirty="0" smtClean="0"/>
          </a:p>
          <a:p>
            <a:pPr lvl="1"/>
            <a:r>
              <a:rPr lang="en-US" dirty="0" smtClean="0"/>
              <a:t>The monstrance is placed </a:t>
            </a:r>
            <a:r>
              <a:rPr lang="en-US" dirty="0"/>
              <a:t>on </a:t>
            </a:r>
            <a:r>
              <a:rPr lang="en-US" dirty="0" smtClean="0"/>
              <a:t>the altar</a:t>
            </a:r>
          </a:p>
          <a:p>
            <a:pPr lvl="1"/>
            <a:r>
              <a:rPr lang="en-US" dirty="0" smtClean="0"/>
              <a:t>The same number of candles </a:t>
            </a:r>
            <a:r>
              <a:rPr lang="en-US" dirty="0" smtClean="0"/>
              <a:t>is used </a:t>
            </a:r>
            <a:r>
              <a:rPr lang="en-US" dirty="0" smtClean="0"/>
              <a:t>as at Mass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with 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3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Interior</a:t>
            </a:r>
          </a:p>
          <a:p>
            <a:pPr lvl="1"/>
            <a:r>
              <a:rPr lang="en-US" i="1" dirty="0" smtClean="0"/>
              <a:t>A </a:t>
            </a:r>
            <a:r>
              <a:rPr lang="en-US" i="1" dirty="0" smtClean="0"/>
              <a:t>spiral </a:t>
            </a:r>
            <a:r>
              <a:rPr lang="en-US" i="1" dirty="0" smtClean="0"/>
              <a:t>movement</a:t>
            </a:r>
          </a:p>
          <a:p>
            <a:pPr lvl="1"/>
            <a:r>
              <a:rPr lang="en-US" dirty="0" smtClean="0"/>
              <a:t>Reflection </a:t>
            </a:r>
            <a:r>
              <a:rPr lang="en-US" dirty="0"/>
              <a:t>on the </a:t>
            </a:r>
            <a:r>
              <a:rPr lang="en-US" dirty="0" smtClean="0"/>
              <a:t>Eucharist</a:t>
            </a:r>
          </a:p>
          <a:p>
            <a:pPr lvl="1"/>
            <a:r>
              <a:rPr lang="en-US" dirty="0" smtClean="0"/>
              <a:t>Deepen our participation in Mass</a:t>
            </a:r>
          </a:p>
          <a:p>
            <a:pPr lvl="1"/>
            <a:r>
              <a:rPr lang="en-US" dirty="0" smtClean="0"/>
              <a:t>Receive Christ in Communion</a:t>
            </a:r>
          </a:p>
          <a:p>
            <a:pPr lvl="1"/>
            <a:r>
              <a:rPr lang="en-US" dirty="0" smtClean="0"/>
              <a:t>Live lives of holiness in faith and action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with Mass</a:t>
            </a:r>
          </a:p>
        </p:txBody>
      </p:sp>
    </p:spTree>
    <p:extLst>
      <p:ext uri="{BB962C8B-B14F-4D97-AF65-F5344CB8AC3E}">
        <p14:creationId xmlns:p14="http://schemas.microsoft.com/office/powerpoint/2010/main" val="7175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8" y="2026374"/>
            <a:ext cx="7745505" cy="2568248"/>
          </a:xfrm>
        </p:spPr>
        <p:txBody>
          <a:bodyPr/>
          <a:lstStyle/>
          <a:p>
            <a:r>
              <a:rPr lang="en-US" dirty="0" smtClean="0"/>
              <a:t>For further information and resources</a:t>
            </a:r>
          </a:p>
          <a:p>
            <a:pPr lvl="1"/>
            <a:r>
              <a:rPr lang="en-US" dirty="0" smtClean="0"/>
              <a:t>www.liturgyoffice.org.uk</a:t>
            </a:r>
            <a:r>
              <a:rPr lang="en-US" dirty="0" smtClean="0"/>
              <a:t>/Resources</a:t>
            </a:r>
            <a:r>
              <a:rPr lang="en-US" dirty="0" smtClean="0"/>
              <a:t>/</a:t>
            </a:r>
            <a:r>
              <a:rPr lang="en-US" dirty="0" err="1" smtClean="0"/>
              <a:t>Adoremus</a:t>
            </a:r>
            <a:endParaRPr lang="en-US" dirty="0" smtClean="0"/>
          </a:p>
          <a:p>
            <a:r>
              <a:rPr lang="en-US" sz="1600" dirty="0" smtClean="0"/>
              <a:t>Church images from </a:t>
            </a:r>
            <a:r>
              <a:rPr lang="en-US" sz="1600" i="1" dirty="0" smtClean="0"/>
              <a:t>A Glimpse of Heaven</a:t>
            </a:r>
            <a:r>
              <a:rPr lang="en-US" sz="1600" dirty="0" smtClean="0"/>
              <a:t> by Alex Ramsay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5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9210" y="903643"/>
            <a:ext cx="3936978" cy="1433037"/>
          </a:xfrm>
        </p:spPr>
        <p:txBody>
          <a:bodyPr/>
          <a:lstStyle/>
          <a:p>
            <a:r>
              <a:rPr lang="en-GB" sz="4800" dirty="0">
                <a:cs typeface="Arial" panose="020B0604020202020204" pitchFamily="34" charset="0"/>
              </a:rPr>
              <a:t>What is </a:t>
            </a:r>
            <a:r>
              <a:rPr lang="en-GB" sz="4800" dirty="0" smtClean="0">
                <a:cs typeface="Arial" panose="020B0604020202020204" pitchFamily="34" charset="0"/>
              </a:rPr>
              <a:t>holiness</a:t>
            </a:r>
            <a:r>
              <a:rPr lang="en-GB" sz="4800" dirty="0">
                <a:cs typeface="Arial" panose="020B0604020202020204" pitchFamily="34" charset="0"/>
              </a:rPr>
              <a:t>? </a:t>
            </a:r>
            <a:endParaRPr lang="en-US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36637" y="2825488"/>
            <a:ext cx="3422124" cy="1125140"/>
          </a:xfrm>
        </p:spPr>
        <p:txBody>
          <a:bodyPr>
            <a:normAutofit/>
          </a:bodyPr>
          <a:lstStyle/>
          <a:p>
            <a:r>
              <a:rPr lang="en-GB" sz="3200" dirty="0">
                <a:cs typeface="Arial" panose="020B0604020202020204" pitchFamily="34" charset="0"/>
              </a:rPr>
              <a:t>Where do </a:t>
            </a:r>
            <a:r>
              <a:rPr lang="en-GB" sz="3200" dirty="0" smtClean="0">
                <a:cs typeface="Arial" panose="020B0604020202020204" pitchFamily="34" charset="0"/>
              </a:rPr>
              <a:t>we </a:t>
            </a:r>
            <a:r>
              <a:rPr lang="en-GB" sz="3200" dirty="0">
                <a:cs typeface="Arial" panose="020B0604020202020204" pitchFamily="34" charset="0"/>
              </a:rPr>
              <a:t>find it in </a:t>
            </a:r>
            <a:r>
              <a:rPr lang="en-GB" sz="3200" dirty="0" smtClean="0">
                <a:cs typeface="Arial" panose="020B0604020202020204" pitchFamily="34" charset="0"/>
              </a:rPr>
              <a:t>the </a:t>
            </a:r>
            <a:r>
              <a:rPr lang="en-GB" sz="3200" dirty="0">
                <a:cs typeface="Arial" panose="020B0604020202020204" pitchFamily="34" charset="0"/>
              </a:rPr>
              <a:t>Bible</a:t>
            </a:r>
            <a:r>
              <a:rPr lang="en-GB" sz="3200" dirty="0" smtClean="0">
                <a:cs typeface="Arial" panose="020B0604020202020204" pitchFamily="34" charset="0"/>
              </a:rPr>
              <a:t>?</a:t>
            </a:r>
            <a:endParaRPr lang="en-GB" sz="3200" dirty="0"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9461" y="524210"/>
            <a:ext cx="4116388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566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69" r="-10269"/>
          <a:stretch/>
        </p:blipFill>
        <p:spPr>
          <a:xfrm>
            <a:off x="-174492" y="1121345"/>
            <a:ext cx="6110666" cy="404639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8491" y="232954"/>
            <a:ext cx="7756263" cy="869757"/>
          </a:xfrm>
        </p:spPr>
        <p:txBody>
          <a:bodyPr/>
          <a:lstStyle/>
          <a:p>
            <a:r>
              <a:rPr lang="en-US" sz="2000" dirty="0"/>
              <a:t>Moses and the Burning Bush.  Elijah at the cave.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Both </a:t>
            </a:r>
            <a:r>
              <a:rPr lang="en-US" sz="2000" dirty="0"/>
              <a:t>at Mount </a:t>
            </a:r>
            <a:r>
              <a:rPr lang="en-US" sz="2000" dirty="0" err="1"/>
              <a:t>Horeb</a:t>
            </a:r>
            <a:r>
              <a:rPr lang="en-US" sz="2000" dirty="0"/>
              <a:t>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7168" y="1121345"/>
            <a:ext cx="3312669" cy="4005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338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432" y="0"/>
            <a:ext cx="30795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7611" y="3842102"/>
            <a:ext cx="5829457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  <a:cs typeface="Arial" panose="020B0604020202020204" pitchFamily="34" charset="0"/>
              </a:rPr>
              <a:t>The Temple Veil tearing.</a:t>
            </a:r>
            <a:br>
              <a:rPr lang="en-GB" sz="2400" dirty="0">
                <a:solidFill>
                  <a:schemeClr val="tx2"/>
                </a:solidFill>
                <a:cs typeface="Arial" panose="020B0604020202020204" pitchFamily="34" charset="0"/>
              </a:rPr>
            </a:br>
            <a:endParaRPr lang="en-GB" sz="24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             </a:t>
            </a:r>
            <a:r>
              <a:rPr lang="en-GB" sz="2400" dirty="0">
                <a:solidFill>
                  <a:schemeClr val="tx2"/>
                </a:solidFill>
                <a:cs typeface="Arial" panose="020B0604020202020204" pitchFamily="34" charset="0"/>
              </a:rPr>
              <a:t>The Annunciation – Rossetti, </a:t>
            </a:r>
            <a:r>
              <a:rPr lang="en-GB" sz="2400" dirty="0" smtClean="0">
                <a:solidFill>
                  <a:schemeClr val="tx2"/>
                </a:solidFill>
                <a:cs typeface="Arial" panose="020B0604020202020204" pitchFamily="34" charset="0"/>
              </a:rPr>
              <a:t>1850.</a:t>
            </a:r>
            <a:endParaRPr lang="en-GB" sz="240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5025935" cy="37694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5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929" y="1400603"/>
            <a:ext cx="2312126" cy="20082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Jesus’ Ascension</a:t>
            </a:r>
          </a:p>
          <a:p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at Bethany.</a:t>
            </a:r>
          </a:p>
          <a:p>
            <a:endParaRPr lang="en-GB" sz="21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c. 1510-20.</a:t>
            </a:r>
          </a:p>
          <a:p>
            <a:endParaRPr lang="en-GB" sz="21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en-GB" sz="2100" dirty="0" err="1">
                <a:solidFill>
                  <a:schemeClr val="tx2"/>
                </a:solidFill>
                <a:cs typeface="Arial" panose="020B0604020202020204" pitchFamily="34" charset="0"/>
              </a:rPr>
              <a:t>Benvenuto</a:t>
            </a:r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2"/>
                </a:solidFill>
                <a:cs typeface="Arial" panose="020B0604020202020204" pitchFamily="34" charset="0"/>
              </a:rPr>
              <a:t>Tisi</a:t>
            </a:r>
            <a:r>
              <a:rPr lang="en-GB" sz="2100" dirty="0">
                <a:solidFill>
                  <a:schemeClr val="tx2"/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636" y="0"/>
            <a:ext cx="3638729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610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917937" cy="2329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944" y="2394431"/>
            <a:ext cx="1996993" cy="27490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487" y="0"/>
            <a:ext cx="2518415" cy="18888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7843" y="135737"/>
            <a:ext cx="2916928" cy="48718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487" y="1979808"/>
            <a:ext cx="2406571" cy="31636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454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7283" y="242391"/>
            <a:ext cx="4949455" cy="46538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520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What is distinctive about Eucharistic Adoration?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5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693739" y="321750"/>
            <a:ext cx="7663106" cy="388076"/>
          </a:xfrm>
        </p:spPr>
        <p:txBody>
          <a:bodyPr/>
          <a:lstStyle/>
          <a:p>
            <a:r>
              <a:rPr lang="en-US" sz="2800" dirty="0" smtClean="0">
                <a:latin typeface="+mn-lt"/>
              </a:rPr>
              <a:t>Adoration is </a:t>
            </a:r>
            <a:r>
              <a:rPr lang="en-US" sz="2800" i="1" dirty="0" err="1" smtClean="0">
                <a:latin typeface="+mn-lt"/>
              </a:rPr>
              <a:t>Latreia</a:t>
            </a:r>
            <a:endParaRPr lang="en-US" sz="2800" i="1" dirty="0">
              <a:latin typeface="+mn-lt"/>
            </a:endParaRPr>
          </a:p>
        </p:txBody>
      </p:sp>
      <p:pic>
        <p:nvPicPr>
          <p:cNvPr id="7" name="Picture 6" descr="Ghent_Altarpiece_D_-_Adoration_of_the_Lamb_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2" b="34623"/>
          <a:stretch/>
        </p:blipFill>
        <p:spPr>
          <a:xfrm>
            <a:off x="859235" y="795379"/>
            <a:ext cx="7425530" cy="4245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12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9249" y="2055461"/>
            <a:ext cx="7075454" cy="2539161"/>
          </a:xfrm>
        </p:spPr>
        <p:txBody>
          <a:bodyPr anchor="t"/>
          <a:lstStyle/>
          <a:p>
            <a:r>
              <a:rPr lang="en-US" dirty="0"/>
              <a:t>The Catholic Church has always displayed and still displays this </a:t>
            </a:r>
            <a:r>
              <a:rPr lang="en-US" i="1" dirty="0" err="1"/>
              <a:t>latreia</a:t>
            </a:r>
            <a:r>
              <a:rPr lang="en-US" dirty="0"/>
              <a:t> that ought to be paid to the Sacrament of the Eucharist, both during Mass a</a:t>
            </a:r>
            <a:r>
              <a:rPr lang="en-US" dirty="0" smtClean="0"/>
              <a:t>nd </a:t>
            </a:r>
            <a:r>
              <a:rPr lang="en-US" dirty="0"/>
              <a:t>outside of </a:t>
            </a:r>
            <a:r>
              <a:rPr lang="en-US" dirty="0" smtClean="0"/>
              <a:t>it</a:t>
            </a:r>
            <a:r>
              <a:rPr lang="en-GB" dirty="0" smtClean="0"/>
              <a:t>. </a:t>
            </a:r>
          </a:p>
          <a:p>
            <a:pPr lvl="1"/>
            <a:r>
              <a:rPr lang="en-GB" dirty="0" smtClean="0"/>
              <a:t>Bl. Paul VI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Adoration is </a:t>
            </a:r>
            <a:r>
              <a:rPr lang="en-US" i="1" dirty="0" err="1"/>
              <a:t>Latreia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8" y="1686261"/>
            <a:ext cx="6997901" cy="2908361"/>
          </a:xfrm>
        </p:spPr>
        <p:txBody>
          <a:bodyPr/>
          <a:lstStyle/>
          <a:p>
            <a:r>
              <a:rPr lang="en-US" dirty="0"/>
              <a:t>It can be argued that Good Friday provided the first example of the Blessed Sacrament exposed.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US" dirty="0"/>
              <a:t>Eucharistic Adoration, as a prolongation of the celebration of the Paschal Mystery, insists on the final and preparatory aspects of the Eucharist, on the now and the not yet, until he comes </a:t>
            </a:r>
            <a:r>
              <a:rPr lang="en-US" dirty="0" smtClean="0"/>
              <a:t>again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Paschal Mystery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john_payne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570" r="-15570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034580" y="2702859"/>
            <a:ext cx="3411725" cy="1887967"/>
          </a:xfrm>
        </p:spPr>
        <p:txBody>
          <a:bodyPr>
            <a:normAutofit/>
          </a:bodyPr>
          <a:lstStyle/>
          <a:p>
            <a:r>
              <a:rPr lang="en-US" sz="1800" dirty="0"/>
              <a:t>Without the celebration of the Holy Mass, we would not have the Most Holy Sacrament of the Altar to adore.</a:t>
            </a:r>
            <a:endParaRPr lang="en-GB" sz="1800" dirty="0"/>
          </a:p>
        </p:txBody>
      </p:sp>
      <p:pic>
        <p:nvPicPr>
          <p:cNvPr id="5" name="Content Placeholder 6" descr="john_payne.jpe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88" t="29417" r="31522" b="52239"/>
          <a:stretch/>
        </p:blipFill>
        <p:spPr>
          <a:xfrm>
            <a:off x="5637336" y="733148"/>
            <a:ext cx="2206213" cy="1709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44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 John Paul II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worship of the Eucharist outside of the Mass is of inestimable value for the life of the Church. This worship is </a:t>
            </a:r>
            <a:r>
              <a:rPr lang="en-US" i="1" dirty="0"/>
              <a:t>strictly</a:t>
            </a:r>
            <a:r>
              <a:rPr lang="en-US" dirty="0"/>
              <a:t> linked to the celebration of the Eucharistic Sacrifice</a:t>
            </a:r>
            <a:r>
              <a:rPr lang="en-US" dirty="0" smtClean="0"/>
              <a:t>.</a:t>
            </a:r>
            <a:endParaRPr lang="en-GB" dirty="0"/>
          </a:p>
        </p:txBody>
      </p:sp>
      <p:pic>
        <p:nvPicPr>
          <p:cNvPr id="14" name="Content Placeholder 13" descr="Unknown.jpe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409" r="-1540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88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Adoration &amp; Prayer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Attention is the mother of prayer. </a:t>
            </a:r>
            <a:endParaRPr lang="en-US" dirty="0" smtClean="0"/>
          </a:p>
          <a:p>
            <a:r>
              <a:rPr lang="en-US" dirty="0" smtClean="0"/>
              <a:t>Personal </a:t>
            </a:r>
            <a:r>
              <a:rPr lang="en-US" dirty="0"/>
              <a:t>prayer does not contradict community prayer. They feed each </a:t>
            </a:r>
            <a:r>
              <a:rPr lang="en-US" dirty="0" smtClean="0"/>
              <a:t>other.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spiritual life is not limited solely to the </a:t>
            </a:r>
            <a:r>
              <a:rPr lang="en-US" dirty="0" smtClean="0"/>
              <a:t>Liturgy</a:t>
            </a:r>
          </a:p>
          <a:p>
            <a:r>
              <a:rPr lang="en-US" dirty="0" smtClean="0"/>
              <a:t>Adoration </a:t>
            </a:r>
            <a:r>
              <a:rPr lang="en-US" dirty="0"/>
              <a:t>as a personal devotion, helps create an atmosphere which feeds into liturgical prayer </a:t>
            </a:r>
            <a:r>
              <a:rPr lang="en-US" dirty="0" smtClean="0"/>
              <a:t>and inner </a:t>
            </a:r>
            <a:r>
              <a:rPr lang="en-US" dirty="0"/>
              <a:t>participation</a:t>
            </a:r>
            <a:r>
              <a:rPr lang="en-US" dirty="0" smtClean="0"/>
              <a:t>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holy-eucharist-2c7aa57ae14b4b00beaf4b9facdac66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43" r="-27843"/>
          <a:stretch>
            <a:fillRect/>
          </a:stretch>
        </p:blipFill>
        <p:spPr>
          <a:xfrm>
            <a:off x="2513667" y="419549"/>
            <a:ext cx="4116667" cy="4175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40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Eucharistic Adoration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Eucharistic </a:t>
            </a:r>
            <a:r>
              <a:rPr lang="en-US" dirty="0"/>
              <a:t>Contemplation</a:t>
            </a:r>
            <a:endParaRPr lang="en-GB" dirty="0"/>
          </a:p>
        </p:txBody>
      </p:sp>
      <p:pic>
        <p:nvPicPr>
          <p:cNvPr id="5" name="Content Placeholder 4" descr="dasdadasd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235" r="-22235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600" i="1" dirty="0"/>
              <a:t>I look at him </a:t>
            </a:r>
            <a:r>
              <a:rPr lang="en-US" sz="3600" i="1" dirty="0" smtClean="0"/>
              <a:t/>
            </a:r>
            <a:br>
              <a:rPr lang="en-US" sz="3600" i="1" dirty="0" smtClean="0"/>
            </a:br>
            <a:r>
              <a:rPr lang="en-US" sz="3600" i="1" dirty="0" smtClean="0"/>
              <a:t>&amp; </a:t>
            </a:r>
            <a:r>
              <a:rPr lang="en-US" sz="3600" i="1" dirty="0"/>
              <a:t>he looks at </a:t>
            </a:r>
            <a:r>
              <a:rPr lang="en-US" sz="3600" i="1" dirty="0" smtClean="0"/>
              <a:t>me</a:t>
            </a:r>
            <a:r>
              <a:rPr lang="en-GB" sz="3600" i="1" dirty="0" smtClean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7973" y="3121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8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99248" y="1686261"/>
            <a:ext cx="7259643" cy="29083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contemplating Jesus in the Sacrament of the altar, we </a:t>
            </a:r>
            <a:r>
              <a:rPr lang="en-US" dirty="0" err="1"/>
              <a:t>actualise</a:t>
            </a:r>
            <a:r>
              <a:rPr lang="en-US" dirty="0"/>
              <a:t> the prophecy made at the moment of Jesus’ death: </a:t>
            </a:r>
            <a:endParaRPr lang="en-US" dirty="0" smtClean="0"/>
          </a:p>
          <a:p>
            <a:pPr lvl="1"/>
            <a:r>
              <a:rPr lang="en-US" i="1" dirty="0" smtClean="0"/>
              <a:t>They </a:t>
            </a:r>
            <a:r>
              <a:rPr lang="en-US" i="1" dirty="0"/>
              <a:t>shall look on him whom they have </a:t>
            </a:r>
            <a:r>
              <a:rPr lang="en-US" i="1" dirty="0" smtClean="0"/>
              <a:t>pierced.</a:t>
            </a:r>
            <a:r>
              <a:rPr lang="en-US" dirty="0" smtClean="0"/>
              <a:t> </a:t>
            </a:r>
            <a:r>
              <a:rPr lang="en-US" sz="1600" dirty="0"/>
              <a:t>(Jn 19:37</a:t>
            </a:r>
            <a:r>
              <a:rPr lang="en-US" sz="1600" dirty="0" smtClean="0"/>
              <a:t>)</a:t>
            </a:r>
            <a:endParaRPr lang="en-US" dirty="0" smtClean="0"/>
          </a:p>
          <a:p>
            <a:r>
              <a:rPr lang="en-US" dirty="0" smtClean="0"/>
              <a:t>Contemplation </a:t>
            </a:r>
            <a:r>
              <a:rPr lang="en-US" dirty="0"/>
              <a:t>of the Lamb slain for us will not cease. In front of the tabernacle, we form one choir with the Church in heaven; [the saints] face-to-face in the beatific vision, and we in faith.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Eucharistic Amazement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Eucharistic Amazement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Eucharist is the supreme proof of the love of Jesus. After this, there is nothing more but heaven itself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St Peter Julian </a:t>
            </a:r>
            <a:r>
              <a:rPr lang="en-US" dirty="0" err="1" smtClean="0"/>
              <a:t>Eymard</a:t>
            </a:r>
            <a:endParaRPr lang="en-US" dirty="0"/>
          </a:p>
        </p:txBody>
      </p:sp>
      <p:pic>
        <p:nvPicPr>
          <p:cNvPr id="7" name="Content Placeholder 6" descr="St Peter Julian Eymard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409" r="-1540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164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Go and rebuild </a:t>
            </a:r>
            <a:br>
              <a:rPr lang="en-US" sz="4000" i="1" dirty="0" smtClean="0"/>
            </a:br>
            <a:r>
              <a:rPr lang="en-US" sz="4000" i="1" dirty="0" smtClean="0"/>
              <a:t>my church</a:t>
            </a:r>
            <a:endParaRPr lang="en-US" sz="4000" i="1" dirty="0"/>
          </a:p>
        </p:txBody>
      </p:sp>
      <p:pic>
        <p:nvPicPr>
          <p:cNvPr id="8" name="Content Placeholder 7" descr="Kruis_san_damiano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420" r="-18420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7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fade/>
      </p:transition>
    </mc:Choice>
    <mc:Fallback xmlns="">
      <p:transition xmlns:p14="http://schemas.microsoft.com/office/powerpoint/2010/main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637</Words>
  <Application>Microsoft Macintosh PowerPoint</Application>
  <PresentationFormat>On-screen Show (16:9)</PresentationFormat>
  <Paragraphs>107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Hardcover</vt:lpstr>
      <vt:lpstr> Eucharistic Liturgical Rites outside of Mass</vt:lpstr>
      <vt:lpstr>Overview</vt:lpstr>
      <vt:lpstr>Before we begin…</vt:lpstr>
      <vt:lpstr>PowerPoint Presentation</vt:lpstr>
      <vt:lpstr>PowerPoint Presentation</vt:lpstr>
      <vt:lpstr>PowerPoint Presentation</vt:lpstr>
      <vt:lpstr>PowerPoint Presentation</vt:lpstr>
      <vt:lpstr>Looking at the Rite</vt:lpstr>
      <vt:lpstr>Looking at the Rite</vt:lpstr>
      <vt:lpstr>Structure I</vt:lpstr>
      <vt:lpstr>Structure II</vt:lpstr>
      <vt:lpstr>Structure III</vt:lpstr>
      <vt:lpstr>Structure IV</vt:lpstr>
      <vt:lpstr>Hallmarks</vt:lpstr>
      <vt:lpstr>A Liturgical Celebration</vt:lpstr>
      <vt:lpstr>Relationship with Mass</vt:lpstr>
      <vt:lpstr>Relationship with Mass</vt:lpstr>
      <vt:lpstr>Resources</vt:lpstr>
      <vt:lpstr>What is holiness? </vt:lpstr>
      <vt:lpstr>Moses and the Burning Bush.  Elijah at the cave.   Both at Mount Horeb.</vt:lpstr>
      <vt:lpstr>PowerPoint Presentation</vt:lpstr>
      <vt:lpstr>PowerPoint Presentation</vt:lpstr>
      <vt:lpstr>PowerPoint Presentation</vt:lpstr>
      <vt:lpstr>PowerPoint Presentation</vt:lpstr>
      <vt:lpstr>What is distinctive about Eucharistic Adoration?</vt:lpstr>
      <vt:lpstr>Adoration is Latreia</vt:lpstr>
      <vt:lpstr>Adoration is Latreia</vt:lpstr>
      <vt:lpstr>Paschal Mystery</vt:lpstr>
      <vt:lpstr>PowerPoint Presentation</vt:lpstr>
      <vt:lpstr>St John Paul II</vt:lpstr>
      <vt:lpstr>Adoration &amp; Prayer</vt:lpstr>
      <vt:lpstr>PowerPoint Presentation</vt:lpstr>
      <vt:lpstr>Eucharistic Adoration  &amp; Eucharistic Contemplation</vt:lpstr>
      <vt:lpstr>Eucharistic Amazement</vt:lpstr>
      <vt:lpstr>Eucharistic Amazement</vt:lpstr>
      <vt:lpstr>Go and rebuild  my church</vt:lpstr>
    </vt:vector>
  </TitlesOfParts>
  <Company>Catew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Eucharistic Liturgical Rites outside of Mass.</dc:title>
  <dc:creator>Liturgy Office</dc:creator>
  <cp:lastModifiedBy>Liturgy Office</cp:lastModifiedBy>
  <cp:revision>26</cp:revision>
  <cp:lastPrinted>2018-09-04T13:03:29Z</cp:lastPrinted>
  <dcterms:created xsi:type="dcterms:W3CDTF">2018-08-10T09:44:55Z</dcterms:created>
  <dcterms:modified xsi:type="dcterms:W3CDTF">2018-09-04T15:12:15Z</dcterms:modified>
</cp:coreProperties>
</file>