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81" r:id="rId2"/>
    <p:sldId id="319" r:id="rId3"/>
    <p:sldId id="312" r:id="rId4"/>
    <p:sldId id="294" r:id="rId5"/>
    <p:sldId id="304" r:id="rId6"/>
    <p:sldId id="320" r:id="rId7"/>
    <p:sldId id="272" r:id="rId8"/>
    <p:sldId id="321" r:id="rId9"/>
    <p:sldId id="29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CCFF"/>
    <a:srgbClr val="D62AC6"/>
    <a:srgbClr val="009999"/>
    <a:srgbClr val="008080"/>
    <a:srgbClr val="33CCCC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4" autoAdjust="0"/>
    <p:restoredTop sz="85614" autoAdjust="0"/>
  </p:normalViewPr>
  <p:slideViewPr>
    <p:cSldViewPr snapToGrid="0">
      <p:cViewPr varScale="1">
        <p:scale>
          <a:sx n="72" d="100"/>
          <a:sy n="72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95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A5C5341-88A6-41FA-9E69-3A1D9045442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E86BEC-3B99-4129-A2A1-098BC76761A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0C4422-E792-4397-A57B-E4ACE3062BD7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80A343-6528-4DCB-A98B-579426E98A9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8DC55B-B57A-482F-8A50-9C1ACB71DBA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6BCB85-A944-48D2-B3CD-AD0AD8892B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39911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2DC099-B853-45FC-978E-590DEFDA1CAF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C3DB91-E5B0-4A50-8CDE-FFAD979C63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3880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C3DB91-E5B0-4A50-8CDE-FFAD979C63E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4151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C3DB91-E5B0-4A50-8CDE-FFAD979C63E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7220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C3DB91-E5B0-4A50-8CDE-FFAD979C63E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85787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C3DB91-E5B0-4A50-8CDE-FFAD979C63E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46402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C3DB91-E5B0-4A50-8CDE-FFAD979C63E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54296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C3DB91-E5B0-4A50-8CDE-FFAD979C63E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3701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C3DB91-E5B0-4A50-8CDE-FFAD979C63E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5403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C3DB91-E5B0-4A50-8CDE-FFAD979C63E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5975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C3DB91-E5B0-4A50-8CDE-FFAD979C63E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99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83D37-BAC7-4F7A-BCCF-3810D86190B2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BAEC-9B69-4C59-87EE-0A099761F0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3686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83D37-BAC7-4F7A-BCCF-3810D86190B2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BAEC-9B69-4C59-87EE-0A099761F0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7245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83D37-BAC7-4F7A-BCCF-3810D86190B2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BAEC-9B69-4C59-87EE-0A099761F0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7769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83D37-BAC7-4F7A-BCCF-3810D86190B2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BAEC-9B69-4C59-87EE-0A099761F0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745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83D37-BAC7-4F7A-BCCF-3810D86190B2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BAEC-9B69-4C59-87EE-0A099761F0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2872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83D37-BAC7-4F7A-BCCF-3810D86190B2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BAEC-9B69-4C59-87EE-0A099761F0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672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83D37-BAC7-4F7A-BCCF-3810D86190B2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BAEC-9B69-4C59-87EE-0A099761F0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011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83D37-BAC7-4F7A-BCCF-3810D86190B2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BAEC-9B69-4C59-87EE-0A099761F0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2550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83D37-BAC7-4F7A-BCCF-3810D86190B2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BAEC-9B69-4C59-87EE-0A099761F0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8448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83D37-BAC7-4F7A-BCCF-3810D86190B2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BAEC-9B69-4C59-87EE-0A099761F0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0373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83D37-BAC7-4F7A-BCCF-3810D86190B2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4BAEC-9B69-4C59-87EE-0A099761F0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4223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83D37-BAC7-4F7A-BCCF-3810D86190B2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A4BAEC-9B69-4C59-87EE-0A099761F0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71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5584874"/>
            <a:ext cx="12192000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GB" sz="8000" dirty="0">
              <a:solidFill>
                <a:srgbClr val="A50021"/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7116" y="5516676"/>
            <a:ext cx="123225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dirty="0">
                <a:solidFill>
                  <a:srgbClr val="FF0000"/>
                </a:solidFill>
                <a:latin typeface="+mj-lt"/>
              </a:rPr>
              <a:t>Racial Justice Sunday 2024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7655" y="5584873"/>
            <a:ext cx="880423" cy="1323439"/>
          </a:xfrm>
          <a:prstGeom prst="rect">
            <a:avLst/>
          </a:prstGeom>
        </p:spPr>
      </p:pic>
      <p:pic>
        <p:nvPicPr>
          <p:cNvPr id="1032" name="Picture 8" descr="three women wearing blue denim jeans sitting on gray wooden bench">
            <a:extLst>
              <a:ext uri="{FF2B5EF4-FFF2-40B4-BE49-F238E27FC236}">
                <a16:creationId xmlns:a16="http://schemas.microsoft.com/office/drawing/2014/main" id="{52505757-A679-4D4A-A184-EF603F784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921" y="381741"/>
            <a:ext cx="7190157" cy="4795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7624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5584874"/>
            <a:ext cx="12192000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GB" sz="8000" dirty="0">
              <a:solidFill>
                <a:srgbClr val="A50021"/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075" y="5534561"/>
            <a:ext cx="126166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dirty="0">
                <a:solidFill>
                  <a:srgbClr val="FF0000"/>
                </a:solidFill>
                <a:latin typeface="+mj-lt"/>
              </a:rPr>
              <a:t>Before we begin…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5584874"/>
            <a:ext cx="880844" cy="13240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DB0EE91-5E21-4097-AE20-F3BC028FBADB}"/>
              </a:ext>
            </a:extLst>
          </p:cNvPr>
          <p:cNvSpPr txBox="1"/>
          <p:nvPr/>
        </p:nvSpPr>
        <p:spPr>
          <a:xfrm>
            <a:off x="880845" y="1605485"/>
            <a:ext cx="378396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C000"/>
                </a:solidFill>
              </a:rPr>
              <a:t>What does it mean to be just?</a:t>
            </a:r>
          </a:p>
          <a:p>
            <a:pPr algn="ctr"/>
            <a:endParaRPr lang="en-GB" sz="3600" dirty="0">
              <a:solidFill>
                <a:srgbClr val="FFC000"/>
              </a:solidFill>
            </a:endParaRPr>
          </a:p>
          <a:p>
            <a:endParaRPr lang="en-GB" dirty="0"/>
          </a:p>
        </p:txBody>
      </p:sp>
      <p:pic>
        <p:nvPicPr>
          <p:cNvPr id="2050" name="Picture 2" descr="white and black happy birthday signage">
            <a:extLst>
              <a:ext uri="{FF2B5EF4-FFF2-40B4-BE49-F238E27FC236}">
                <a16:creationId xmlns:a16="http://schemas.microsoft.com/office/drawing/2014/main" id="{5554CDF7-3A20-42B3-B305-770E6F442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5568" y="589447"/>
            <a:ext cx="5386008" cy="4308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9575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peech Bubble: Oval 12">
            <a:extLst>
              <a:ext uri="{FF2B5EF4-FFF2-40B4-BE49-F238E27FC236}">
                <a16:creationId xmlns:a16="http://schemas.microsoft.com/office/drawing/2014/main" id="{98677A8A-73B8-418C-B5D0-EB115E787C7B}"/>
              </a:ext>
            </a:extLst>
          </p:cNvPr>
          <p:cNvSpPr/>
          <p:nvPr/>
        </p:nvSpPr>
        <p:spPr>
          <a:xfrm>
            <a:off x="5735980" y="1175446"/>
            <a:ext cx="5689579" cy="2997058"/>
          </a:xfrm>
          <a:prstGeom prst="wedgeEllipseCallout">
            <a:avLst>
              <a:gd name="adj1" fmla="val -71600"/>
              <a:gd name="adj2" fmla="val 17926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0" y="5584874"/>
            <a:ext cx="12192000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GB" sz="8000" dirty="0">
              <a:solidFill>
                <a:srgbClr val="A50021"/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212348" y="5784928"/>
            <a:ext cx="12616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solidFill>
                  <a:srgbClr val="FF0000"/>
                </a:solidFill>
                <a:latin typeface="+mj-lt"/>
              </a:rPr>
              <a:t>Why is this important?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584874"/>
            <a:ext cx="903415" cy="13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3172630-FB34-4D15-8770-C6A57A5FFD92}"/>
              </a:ext>
            </a:extLst>
          </p:cNvPr>
          <p:cNvSpPr/>
          <p:nvPr/>
        </p:nvSpPr>
        <p:spPr>
          <a:xfrm>
            <a:off x="0" y="228642"/>
            <a:ext cx="59011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solidFill>
                  <a:schemeClr val="bg1"/>
                </a:solidFill>
              </a:rPr>
              <a:t>This year the bishops in our country said that we should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A8C810B-7932-45A2-9BE1-1DC2E00C2E7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109" r="2706" b="4536"/>
          <a:stretch/>
        </p:blipFill>
        <p:spPr>
          <a:xfrm>
            <a:off x="1411550" y="1746972"/>
            <a:ext cx="2875358" cy="336405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ED9A1C4-31F2-43B5-8F72-29CA792EA890}"/>
              </a:ext>
            </a:extLst>
          </p:cNvPr>
          <p:cNvSpPr/>
          <p:nvPr/>
        </p:nvSpPr>
        <p:spPr>
          <a:xfrm>
            <a:off x="6223881" y="1947771"/>
            <a:ext cx="485581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dirty="0">
                <a:solidFill>
                  <a:srgbClr val="FFC000"/>
                </a:solidFill>
              </a:rPr>
              <a:t>See one another in </a:t>
            </a:r>
          </a:p>
          <a:p>
            <a:pPr algn="ctr"/>
            <a:r>
              <a:rPr lang="en-GB" sz="4000" dirty="0">
                <a:solidFill>
                  <a:srgbClr val="FFC000"/>
                </a:solidFill>
              </a:rPr>
              <a:t>the life of the Church</a:t>
            </a:r>
          </a:p>
        </p:txBody>
      </p:sp>
    </p:spTree>
    <p:extLst>
      <p:ext uri="{BB962C8B-B14F-4D97-AF65-F5344CB8AC3E}">
        <p14:creationId xmlns:p14="http://schemas.microsoft.com/office/powerpoint/2010/main" val="929206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5584874"/>
            <a:ext cx="12192000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0" b="0" i="0" u="none" strike="noStrike" kern="1200" cap="none" spc="0" normalizeH="0" baseline="0" noProof="0" dirty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05211" y="5619435"/>
            <a:ext cx="91815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0" i="0" u="none" strike="noStrike" kern="1200" cap="none" spc="0" normalizeH="0" baseline="0" noProof="0" dirty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</a:t>
            </a:r>
            <a:r>
              <a:rPr lang="en-GB" sz="8000" dirty="0">
                <a:solidFill>
                  <a:srgbClr val="FF0000"/>
                </a:solidFill>
                <a:latin typeface="+mj-lt"/>
              </a:rPr>
              <a:t>Gather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584874"/>
            <a:ext cx="903415" cy="13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4F808CB-34F9-4B84-B00B-4EFD4150A6F3}"/>
              </a:ext>
            </a:extLst>
          </p:cNvPr>
          <p:cNvSpPr txBox="1"/>
          <p:nvPr/>
        </p:nvSpPr>
        <p:spPr>
          <a:xfrm>
            <a:off x="176362" y="160948"/>
            <a:ext cx="715659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bg1"/>
                </a:solidFill>
              </a:rPr>
              <a:t>Lord, as we gather together,</a:t>
            </a:r>
          </a:p>
          <a:p>
            <a:pPr algn="ctr"/>
            <a:r>
              <a:rPr lang="en-GB" sz="2400" dirty="0">
                <a:solidFill>
                  <a:schemeClr val="bg1"/>
                </a:solidFill>
              </a:rPr>
              <a:t>we thank you for creating us in your image and likeness. </a:t>
            </a:r>
          </a:p>
          <a:p>
            <a:pPr algn="ctr"/>
            <a:endParaRPr lang="en-GB" sz="2400" dirty="0">
              <a:solidFill>
                <a:schemeClr val="bg1"/>
              </a:solidFill>
            </a:endParaRPr>
          </a:p>
          <a:p>
            <a:pPr algn="ctr"/>
            <a:r>
              <a:rPr lang="en-GB" sz="2400" dirty="0">
                <a:solidFill>
                  <a:schemeClr val="bg1"/>
                </a:solidFill>
              </a:rPr>
              <a:t>Help us to remember that we are all your children and </a:t>
            </a:r>
          </a:p>
          <a:p>
            <a:pPr algn="ctr"/>
            <a:r>
              <a:rPr lang="en-GB" sz="2400" dirty="0">
                <a:solidFill>
                  <a:schemeClr val="bg1"/>
                </a:solidFill>
              </a:rPr>
              <a:t>may we see you in all the people we meet. </a:t>
            </a:r>
          </a:p>
          <a:p>
            <a:pPr algn="ctr"/>
            <a:endParaRPr lang="en-GB" sz="2400" dirty="0">
              <a:solidFill>
                <a:schemeClr val="bg1"/>
              </a:solidFill>
            </a:endParaRPr>
          </a:p>
          <a:p>
            <a:pPr algn="ctr"/>
            <a:r>
              <a:rPr lang="en-GB" sz="2400" dirty="0">
                <a:solidFill>
                  <a:schemeClr val="bg1"/>
                </a:solidFill>
              </a:rPr>
              <a:t>Thank you for the saints of every race and culture who show us how Jesus wants us to live. </a:t>
            </a:r>
          </a:p>
          <a:p>
            <a:pPr algn="ctr"/>
            <a:endParaRPr lang="en-GB" sz="2400" dirty="0">
              <a:solidFill>
                <a:schemeClr val="bg1"/>
              </a:solidFill>
            </a:endParaRPr>
          </a:p>
          <a:p>
            <a:pPr algn="ctr"/>
            <a:r>
              <a:rPr lang="en-GB" sz="2400" dirty="0">
                <a:solidFill>
                  <a:schemeClr val="bg1"/>
                </a:solidFill>
              </a:rPr>
              <a:t>Help us to follow their example and to work for your Church so that all are loved and welcomed.</a:t>
            </a:r>
          </a:p>
          <a:p>
            <a:pPr algn="ctr"/>
            <a:endParaRPr lang="en-GB" sz="2400" dirty="0">
              <a:solidFill>
                <a:schemeClr val="bg1"/>
              </a:solidFill>
            </a:endParaRPr>
          </a:p>
          <a:p>
            <a:pPr algn="ctr"/>
            <a:r>
              <a:rPr lang="en-GB" sz="2400" dirty="0">
                <a:solidFill>
                  <a:schemeClr val="bg1"/>
                </a:solidFill>
              </a:rPr>
              <a:t>In Jesus’ name, we pray. Amen.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CE63277-7A9E-4A35-ADCD-EDA0D1F808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9500" y="1"/>
            <a:ext cx="4762500" cy="5584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689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5584874"/>
            <a:ext cx="12192000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8000" dirty="0">
                <a:solidFill>
                  <a:srgbClr val="FF0000"/>
                </a:solidFill>
                <a:latin typeface="+mj-lt"/>
              </a:rPr>
              <a:t>Listen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04015" y="262728"/>
            <a:ext cx="83738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GB" sz="3200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584874"/>
            <a:ext cx="903415" cy="13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8AB77CC-DF63-4771-9EAB-0985771F4453}"/>
              </a:ext>
            </a:extLst>
          </p:cNvPr>
          <p:cNvSpPr/>
          <p:nvPr/>
        </p:nvSpPr>
        <p:spPr>
          <a:xfrm>
            <a:off x="206415" y="299410"/>
            <a:ext cx="117791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3200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E3B57F0-15B4-4942-9771-F5FBE7E55FCA}"/>
              </a:ext>
            </a:extLst>
          </p:cNvPr>
          <p:cNvSpPr/>
          <p:nvPr/>
        </p:nvSpPr>
        <p:spPr>
          <a:xfrm>
            <a:off x="947755" y="752171"/>
            <a:ext cx="10296489" cy="403187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200" b="1" dirty="0"/>
              <a:t>A reading from the first Book of Samuel</a:t>
            </a:r>
            <a:r>
              <a:rPr lang="en-GB" sz="3200" dirty="0"/>
              <a:t> </a:t>
            </a:r>
          </a:p>
          <a:p>
            <a:endParaRPr lang="en-GB" sz="3200" dirty="0"/>
          </a:p>
          <a:p>
            <a:pPr algn="just"/>
            <a:r>
              <a:rPr lang="en-GB" sz="3200" dirty="0"/>
              <a:t>But the Lord said to Samuel, “Do not consider his appearance or his height, for I have rejected him. The Lord does not look at the things people look at. People look at the outward appearance, but the Lord looks at the heart.”</a:t>
            </a:r>
          </a:p>
          <a:p>
            <a:endParaRPr lang="en-GB" sz="3200" dirty="0"/>
          </a:p>
          <a:p>
            <a:r>
              <a:rPr lang="en-GB" sz="3200" b="1" dirty="0"/>
              <a:t>The Word of the Lord - </a:t>
            </a:r>
            <a:r>
              <a:rPr lang="en-GB" sz="3200" b="1" dirty="0">
                <a:solidFill>
                  <a:srgbClr val="FFC000"/>
                </a:solidFill>
              </a:rPr>
              <a:t>Thanks be to God.</a:t>
            </a:r>
            <a:endParaRPr lang="en-GB" sz="32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605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5584874"/>
            <a:ext cx="12192000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GB" sz="8000" dirty="0">
              <a:solidFill>
                <a:srgbClr val="A50021"/>
              </a:solidFill>
              <a:latin typeface="+mj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584874"/>
            <a:ext cx="903415" cy="13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3172630-FB34-4D15-8770-C6A57A5FFD92}"/>
              </a:ext>
            </a:extLst>
          </p:cNvPr>
          <p:cNvSpPr/>
          <p:nvPr/>
        </p:nvSpPr>
        <p:spPr>
          <a:xfrm>
            <a:off x="298455" y="-63825"/>
            <a:ext cx="1169189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3600" dirty="0">
              <a:solidFill>
                <a:srgbClr val="FFC000"/>
              </a:solidFill>
              <a:latin typeface="Calibri Light" panose="020F0302020204030204" pitchFamily="34" charset="0"/>
            </a:endParaRPr>
          </a:p>
          <a:p>
            <a:pPr algn="ctr"/>
            <a:r>
              <a:rPr lang="en-GB" sz="3600" dirty="0">
                <a:solidFill>
                  <a:srgbClr val="FFC000"/>
                </a:solidFill>
                <a:latin typeface="Calibri Light" panose="020F0302020204030204" pitchFamily="34" charset="0"/>
              </a:rPr>
              <a:t>Do you judge people by their appearance or their heart?</a:t>
            </a:r>
          </a:p>
          <a:p>
            <a:pPr algn="ctr"/>
            <a:endParaRPr lang="en-GB" sz="3600" dirty="0">
              <a:solidFill>
                <a:srgbClr val="FFC000"/>
              </a:solidFill>
              <a:latin typeface="Calibri Light" panose="020F0302020204030204" pitchFamily="34" charset="0"/>
            </a:endParaRPr>
          </a:p>
          <a:p>
            <a:pPr algn="ctr"/>
            <a:endParaRPr lang="en-GB" sz="3600" dirty="0">
              <a:solidFill>
                <a:srgbClr val="FFC000"/>
              </a:solidFill>
              <a:latin typeface="Calibri Light" panose="020F0302020204030204" pitchFamily="34" charset="0"/>
            </a:endParaRPr>
          </a:p>
          <a:p>
            <a:pPr algn="ctr"/>
            <a:endParaRPr lang="en-GB" sz="3600" dirty="0">
              <a:solidFill>
                <a:srgbClr val="FFC000"/>
              </a:solidFill>
              <a:latin typeface="Calibri Light" panose="020F0302020204030204" pitchFamily="34" charset="0"/>
            </a:endParaRPr>
          </a:p>
          <a:p>
            <a:pPr algn="ctr"/>
            <a:endParaRPr lang="en-GB" sz="3600" dirty="0">
              <a:solidFill>
                <a:srgbClr val="FFC000"/>
              </a:solidFill>
              <a:latin typeface="Calibri Light" panose="020F0302020204030204" pitchFamily="34" charset="0"/>
            </a:endParaRPr>
          </a:p>
          <a:p>
            <a:pPr algn="ctr"/>
            <a:endParaRPr lang="en-GB" sz="3600" dirty="0">
              <a:solidFill>
                <a:srgbClr val="FFC000"/>
              </a:solidFill>
              <a:latin typeface="Calibri Light" panose="020F0302020204030204" pitchFamily="34" charset="0"/>
            </a:endParaRPr>
          </a:p>
          <a:p>
            <a:pPr algn="ctr"/>
            <a:endParaRPr lang="en-GB" sz="1200" dirty="0">
              <a:solidFill>
                <a:srgbClr val="FFC000"/>
              </a:solidFill>
              <a:latin typeface="Calibri Light" panose="020F0302020204030204" pitchFamily="34" charset="0"/>
            </a:endParaRPr>
          </a:p>
          <a:p>
            <a:pPr algn="ctr"/>
            <a:endParaRPr lang="en-GB" sz="1200" dirty="0">
              <a:solidFill>
                <a:srgbClr val="FFC000"/>
              </a:solidFill>
              <a:latin typeface="Calibri Light" panose="020F0302020204030204" pitchFamily="34" charset="0"/>
            </a:endParaRPr>
          </a:p>
          <a:p>
            <a:pPr algn="ctr"/>
            <a:r>
              <a:rPr lang="en-GB" sz="3600" dirty="0">
                <a:solidFill>
                  <a:srgbClr val="FFC000"/>
                </a:solidFill>
                <a:latin typeface="Calibri Light" panose="020F0302020204030204" pitchFamily="34" charset="0"/>
              </a:rPr>
              <a:t>How can you help to make sure that everyone feels included and welcome in your school? </a:t>
            </a:r>
          </a:p>
          <a:p>
            <a:pPr algn="ctr"/>
            <a:endParaRPr lang="en-GB" sz="3600" dirty="0">
              <a:solidFill>
                <a:srgbClr val="FFC000"/>
              </a:solidFill>
              <a:latin typeface="Calibri Light" panose="020F03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EC6A0F2-4C90-4594-87AB-5872E57D23DC}"/>
              </a:ext>
            </a:extLst>
          </p:cNvPr>
          <p:cNvSpPr/>
          <p:nvPr/>
        </p:nvSpPr>
        <p:spPr>
          <a:xfrm>
            <a:off x="4459173" y="5619435"/>
            <a:ext cx="349486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0" dirty="0">
                <a:solidFill>
                  <a:srgbClr val="FF0000"/>
                </a:solidFill>
              </a:rPr>
              <a:t>Mission</a:t>
            </a:r>
            <a:endParaRPr lang="en-GB" sz="8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AFE606-4C28-4BFE-8687-95F864992E4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212"/>
          <a:stretch/>
        </p:blipFill>
        <p:spPr>
          <a:xfrm>
            <a:off x="2577581" y="1390114"/>
            <a:ext cx="7170101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728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5538025"/>
            <a:ext cx="12192000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GB" sz="8000" dirty="0">
              <a:solidFill>
                <a:srgbClr val="A50021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1012" y="416433"/>
            <a:ext cx="693877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>
                <a:solidFill>
                  <a:schemeClr val="bg1"/>
                </a:solidFill>
              </a:rPr>
              <a:t> </a:t>
            </a:r>
            <a:r>
              <a:rPr lang="en-GB" sz="3200" i="1" dirty="0">
                <a:solidFill>
                  <a:schemeClr val="bg1"/>
                </a:solidFill>
              </a:rPr>
              <a:t>We pray for people of all races, that they will be treated fairly.</a:t>
            </a:r>
          </a:p>
          <a:p>
            <a:r>
              <a:rPr lang="en-GB" sz="3200" i="1" dirty="0">
                <a:solidFill>
                  <a:schemeClr val="bg1"/>
                </a:solidFill>
              </a:rPr>
              <a:t>Lord hear us…</a:t>
            </a:r>
          </a:p>
          <a:p>
            <a:r>
              <a:rPr lang="en-GB" sz="3200" i="1" dirty="0">
                <a:solidFill>
                  <a:srgbClr val="FFC000"/>
                </a:solidFill>
              </a:rPr>
              <a:t>Lord graciously hear us</a:t>
            </a:r>
          </a:p>
          <a:p>
            <a:endParaRPr lang="en-GB" sz="3200" i="1" dirty="0">
              <a:solidFill>
                <a:schemeClr val="bg1"/>
              </a:solidFill>
            </a:endParaRPr>
          </a:p>
          <a:p>
            <a:r>
              <a:rPr lang="en-GB" sz="3200" i="1" dirty="0">
                <a:solidFill>
                  <a:schemeClr val="bg1"/>
                </a:solidFill>
              </a:rPr>
              <a:t>We pray for those who feel hurt or sad because of racial injustice.</a:t>
            </a:r>
          </a:p>
          <a:p>
            <a:r>
              <a:rPr lang="en-GB" sz="3200" i="1" dirty="0">
                <a:solidFill>
                  <a:schemeClr val="bg1"/>
                </a:solidFill>
              </a:rPr>
              <a:t>Lord hear us…</a:t>
            </a:r>
          </a:p>
          <a:p>
            <a:r>
              <a:rPr lang="en-GB" sz="3200" i="1" dirty="0">
                <a:solidFill>
                  <a:srgbClr val="FFC000"/>
                </a:solidFill>
              </a:rPr>
              <a:t>Lord graciously hear us</a:t>
            </a:r>
            <a:endParaRPr lang="en-GB" sz="4000" dirty="0">
              <a:solidFill>
                <a:schemeClr val="bg1"/>
              </a:solidFill>
              <a:latin typeface="+mj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584874"/>
            <a:ext cx="903415" cy="13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0EE1DCE-10C3-44DA-9D44-DC3ED9C1A6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0611" y="454"/>
            <a:ext cx="4761389" cy="553757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B9E0462-3618-48E5-95B0-7B36B494DF1A}"/>
              </a:ext>
            </a:extLst>
          </p:cNvPr>
          <p:cNvSpPr/>
          <p:nvPr/>
        </p:nvSpPr>
        <p:spPr>
          <a:xfrm>
            <a:off x="3553650" y="5456615"/>
            <a:ext cx="49215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0" dirty="0">
                <a:solidFill>
                  <a:srgbClr val="FF0000"/>
                </a:solidFill>
              </a:rPr>
              <a:t>Let us pray</a:t>
            </a:r>
            <a:endParaRPr lang="en-GB" sz="8000" dirty="0"/>
          </a:p>
        </p:txBody>
      </p:sp>
    </p:spTree>
    <p:extLst>
      <p:ext uri="{BB962C8B-B14F-4D97-AF65-F5344CB8AC3E}">
        <p14:creationId xmlns:p14="http://schemas.microsoft.com/office/powerpoint/2010/main" val="3694419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5584874"/>
            <a:ext cx="12192000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GB" sz="8000" dirty="0">
              <a:solidFill>
                <a:srgbClr val="A50021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38330" y="-208385"/>
            <a:ext cx="714060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i="1" dirty="0">
                <a:solidFill>
                  <a:schemeClr val="bg1"/>
                </a:solidFill>
              </a:rPr>
              <a:t> </a:t>
            </a:r>
          </a:p>
          <a:p>
            <a:r>
              <a:rPr lang="en-GB" sz="3200" i="1" dirty="0">
                <a:solidFill>
                  <a:schemeClr val="bg1"/>
                </a:solidFill>
              </a:rPr>
              <a:t>We pray for the leaders in our country and in our Church that they will act to bring about racial justice.</a:t>
            </a:r>
          </a:p>
          <a:p>
            <a:r>
              <a:rPr lang="en-GB" sz="3200" i="1" dirty="0">
                <a:solidFill>
                  <a:schemeClr val="bg1"/>
                </a:solidFill>
              </a:rPr>
              <a:t>Lord hear us…</a:t>
            </a:r>
          </a:p>
          <a:p>
            <a:r>
              <a:rPr lang="en-GB" sz="3200" i="1" dirty="0">
                <a:solidFill>
                  <a:srgbClr val="FFC000"/>
                </a:solidFill>
              </a:rPr>
              <a:t>Lord graciously hear us</a:t>
            </a:r>
            <a:endParaRPr lang="en-GB" sz="3200" i="1" dirty="0">
              <a:solidFill>
                <a:schemeClr val="bg1"/>
              </a:solidFill>
            </a:endParaRPr>
          </a:p>
          <a:p>
            <a:endParaRPr lang="en-GB" sz="3200" i="1" dirty="0">
              <a:solidFill>
                <a:schemeClr val="bg1"/>
              </a:solidFill>
            </a:endParaRPr>
          </a:p>
          <a:p>
            <a:r>
              <a:rPr lang="en-GB" sz="3200" i="1" dirty="0">
                <a:solidFill>
                  <a:schemeClr val="bg1"/>
                </a:solidFill>
              </a:rPr>
              <a:t>We pray for each one of us, that we work together to eradicate racial injustice</a:t>
            </a:r>
          </a:p>
          <a:p>
            <a:r>
              <a:rPr lang="en-GB" sz="3200" i="1" dirty="0">
                <a:solidFill>
                  <a:schemeClr val="bg1"/>
                </a:solidFill>
              </a:rPr>
              <a:t>Lord hear us… </a:t>
            </a:r>
            <a:endParaRPr lang="en-GB" sz="3200" i="1" dirty="0">
              <a:solidFill>
                <a:srgbClr val="FFC000"/>
              </a:solidFill>
            </a:endParaRPr>
          </a:p>
          <a:p>
            <a:r>
              <a:rPr lang="en-GB" sz="3200" i="1" dirty="0">
                <a:solidFill>
                  <a:srgbClr val="FFC000"/>
                </a:solidFill>
              </a:rPr>
              <a:t>Lord graciously hear us</a:t>
            </a:r>
            <a:endParaRPr lang="en-GB" sz="3200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584874"/>
            <a:ext cx="903415" cy="13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E2AD64D-6878-4CEE-BD00-7307C02F48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0"/>
            <a:ext cx="4625266" cy="558487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70B61CD-1745-4402-BAFA-2987B3CB4561}"/>
              </a:ext>
            </a:extLst>
          </p:cNvPr>
          <p:cNvSpPr/>
          <p:nvPr/>
        </p:nvSpPr>
        <p:spPr>
          <a:xfrm>
            <a:off x="3504848" y="5602154"/>
            <a:ext cx="49215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0" dirty="0">
                <a:solidFill>
                  <a:srgbClr val="FF0000"/>
                </a:solidFill>
              </a:rPr>
              <a:t>Let us pray</a:t>
            </a:r>
            <a:endParaRPr lang="en-GB" sz="8000" dirty="0"/>
          </a:p>
        </p:txBody>
      </p:sp>
    </p:spTree>
    <p:extLst>
      <p:ext uri="{BB962C8B-B14F-4D97-AF65-F5344CB8AC3E}">
        <p14:creationId xmlns:p14="http://schemas.microsoft.com/office/powerpoint/2010/main" val="876030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5584874"/>
            <a:ext cx="12192000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GB" sz="80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" y="0"/>
            <a:ext cx="121919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>
                <a:solidFill>
                  <a:schemeClr val="bg1"/>
                </a:solidFill>
                <a:latin typeface="Candara" panose="020E0502030303020204" pitchFamily="34" charset="0"/>
              </a:rPr>
              <a:t> </a:t>
            </a:r>
            <a:endParaRPr lang="en-GB" sz="4000" dirty="0">
              <a:solidFill>
                <a:schemeClr val="bg1"/>
              </a:solidFill>
              <a:latin typeface="+mj-lt"/>
            </a:endParaRPr>
          </a:p>
          <a:p>
            <a:endParaRPr lang="en-GB" sz="4000" dirty="0">
              <a:solidFill>
                <a:schemeClr val="bg1"/>
              </a:solidFill>
              <a:latin typeface="+mj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584874"/>
            <a:ext cx="903415" cy="13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B186E19-B7C5-454D-89B2-D354D3D36760}"/>
              </a:ext>
            </a:extLst>
          </p:cNvPr>
          <p:cNvSpPr txBox="1"/>
          <p:nvPr/>
        </p:nvSpPr>
        <p:spPr>
          <a:xfrm>
            <a:off x="5126019" y="316700"/>
            <a:ext cx="6838121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FFC000"/>
                </a:solidFill>
              </a:rPr>
              <a:t>‘Seeing one another in the </a:t>
            </a:r>
            <a:br>
              <a:rPr lang="en-GB" sz="3200" dirty="0">
                <a:solidFill>
                  <a:srgbClr val="FFC000"/>
                </a:solidFill>
              </a:rPr>
            </a:br>
            <a:r>
              <a:rPr lang="en-GB" sz="3200" dirty="0">
                <a:solidFill>
                  <a:srgbClr val="FFC000"/>
                </a:solidFill>
              </a:rPr>
              <a:t>life of the Church’</a:t>
            </a:r>
          </a:p>
          <a:p>
            <a:endParaRPr lang="en-GB" sz="2800" dirty="0">
              <a:solidFill>
                <a:schemeClr val="bg1"/>
              </a:solidFill>
            </a:endParaRPr>
          </a:p>
          <a:p>
            <a:r>
              <a:rPr lang="en-GB" sz="2800" dirty="0">
                <a:solidFill>
                  <a:schemeClr val="bg1"/>
                </a:solidFill>
              </a:rPr>
              <a:t>In your form time this week, or for </a:t>
            </a:r>
            <a:r>
              <a:rPr lang="en-GB" sz="2800" dirty="0" err="1">
                <a:solidFill>
                  <a:schemeClr val="bg1"/>
                </a:solidFill>
              </a:rPr>
              <a:t>hw</a:t>
            </a:r>
            <a:r>
              <a:rPr lang="en-GB" sz="2800" dirty="0">
                <a:solidFill>
                  <a:schemeClr val="bg1"/>
                </a:solidFill>
              </a:rPr>
              <a:t>, find out about a Catholic saint from South America, Asia or Africa.  </a:t>
            </a:r>
          </a:p>
          <a:p>
            <a:endParaRPr lang="en-GB" sz="2800" dirty="0">
              <a:solidFill>
                <a:srgbClr val="FFC000"/>
              </a:solidFill>
            </a:endParaRPr>
          </a:p>
          <a:p>
            <a:r>
              <a:rPr lang="en-GB" sz="2800" dirty="0"/>
              <a:t>Use what you produce to create a class or school display and then send a photo to your Diocesan Advisor with a brief description.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2EAB91-FAFF-40BD-81D1-598D59F759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706" y="374723"/>
            <a:ext cx="4297847" cy="454350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BFE474D-CC8C-4703-BC6E-B6F720E2E339}"/>
              </a:ext>
            </a:extLst>
          </p:cNvPr>
          <p:cNvSpPr/>
          <p:nvPr/>
        </p:nvSpPr>
        <p:spPr>
          <a:xfrm>
            <a:off x="373485" y="5026621"/>
            <a:ext cx="33130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FFC000"/>
                </a:solidFill>
              </a:rPr>
              <a:t>ST. PERPETUA AND ST. FELICITY</a:t>
            </a:r>
          </a:p>
        </p:txBody>
      </p:sp>
    </p:spTree>
    <p:extLst>
      <p:ext uri="{BB962C8B-B14F-4D97-AF65-F5344CB8AC3E}">
        <p14:creationId xmlns:p14="http://schemas.microsoft.com/office/powerpoint/2010/main" val="35094528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ndara">
      <a:majorFont>
        <a:latin typeface="Candara" panose="020E0502030303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 panose="020E0502030303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12026</TotalTime>
  <Words>423</Words>
  <Application>Microsoft Office PowerPoint</Application>
  <PresentationFormat>Widescreen</PresentationFormat>
  <Paragraphs>69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Candara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SCCM01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Amanda Crowley</dc:creator>
  <cp:lastModifiedBy>Elaine Arundell</cp:lastModifiedBy>
  <cp:revision>168</cp:revision>
  <dcterms:created xsi:type="dcterms:W3CDTF">2020-10-07T15:56:12Z</dcterms:created>
  <dcterms:modified xsi:type="dcterms:W3CDTF">2024-01-09T12:50:31Z</dcterms:modified>
</cp:coreProperties>
</file>