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81" r:id="rId2"/>
    <p:sldId id="319" r:id="rId3"/>
    <p:sldId id="312" r:id="rId4"/>
    <p:sldId id="294" r:id="rId5"/>
    <p:sldId id="304" r:id="rId6"/>
    <p:sldId id="320" r:id="rId7"/>
    <p:sldId id="283" r:id="rId8"/>
    <p:sldId id="272" r:id="rId9"/>
    <p:sldId id="321" r:id="rId10"/>
    <p:sldId id="291" r:id="rId11"/>
    <p:sldId id="32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D62AC6"/>
    <a:srgbClr val="009999"/>
    <a:srgbClr val="008080"/>
    <a:srgbClr val="33CCCC"/>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08" autoAdjust="0"/>
    <p:restoredTop sz="85614" autoAdjust="0"/>
  </p:normalViewPr>
  <p:slideViewPr>
    <p:cSldViewPr snapToGrid="0">
      <p:cViewPr varScale="1">
        <p:scale>
          <a:sx n="66" d="100"/>
          <a:sy n="66" d="100"/>
        </p:scale>
        <p:origin x="656" y="32"/>
      </p:cViewPr>
      <p:guideLst/>
    </p:cSldViewPr>
  </p:slideViewPr>
  <p:notesTextViewPr>
    <p:cViewPr>
      <p:scale>
        <a:sx n="1" d="1"/>
        <a:sy n="1" d="1"/>
      </p:scale>
      <p:origin x="0" y="0"/>
    </p:cViewPr>
  </p:notesTextViewPr>
  <p:sorterViewPr>
    <p:cViewPr>
      <p:scale>
        <a:sx n="100" d="100"/>
        <a:sy n="100" d="100"/>
      </p:scale>
      <p:origin x="0" y="-4950"/>
    </p:cViewPr>
  </p:sorterViewPr>
  <p:notesViewPr>
    <p:cSldViewPr snapToGrid="0">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A5C5341-88A6-41FA-9E69-3A1D9045442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4DE86BEC-3B99-4129-A2A1-098BC76761A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B0C4422-E792-4397-A57B-E4ACE3062BD7}" type="datetimeFigureOut">
              <a:rPr lang="en-GB" smtClean="0"/>
              <a:t>13/01/2023</a:t>
            </a:fld>
            <a:endParaRPr lang="en-GB"/>
          </a:p>
        </p:txBody>
      </p:sp>
      <p:sp>
        <p:nvSpPr>
          <p:cNvPr id="4" name="Footer Placeholder 3">
            <a:extLst>
              <a:ext uri="{FF2B5EF4-FFF2-40B4-BE49-F238E27FC236}">
                <a16:creationId xmlns:a16="http://schemas.microsoft.com/office/drawing/2014/main" id="{3580A343-6528-4DCB-A98B-579426E98A9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338DC55B-B57A-482F-8A50-9C1ACB71DBA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6BCB85-A944-48D2-B3CD-AD0AD8892B0C}" type="slidenum">
              <a:rPr lang="en-GB" smtClean="0"/>
              <a:t>‹#›</a:t>
            </a:fld>
            <a:endParaRPr lang="en-GB"/>
          </a:p>
        </p:txBody>
      </p:sp>
    </p:spTree>
    <p:extLst>
      <p:ext uri="{BB962C8B-B14F-4D97-AF65-F5344CB8AC3E}">
        <p14:creationId xmlns:p14="http://schemas.microsoft.com/office/powerpoint/2010/main" val="7039911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2DC099-B853-45FC-978E-590DEFDA1CAF}" type="datetimeFigureOut">
              <a:rPr lang="en-GB" smtClean="0"/>
              <a:t>13/01/2023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C3DB91-E5B0-4A50-8CDE-FFAD979C63E2}" type="slidenum">
              <a:rPr lang="en-GB" smtClean="0"/>
              <a:t>‹#›</a:t>
            </a:fld>
            <a:endParaRPr lang="en-GB"/>
          </a:p>
        </p:txBody>
      </p:sp>
    </p:spTree>
    <p:extLst>
      <p:ext uri="{BB962C8B-B14F-4D97-AF65-F5344CB8AC3E}">
        <p14:creationId xmlns:p14="http://schemas.microsoft.com/office/powerpoint/2010/main" val="3143880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1</a:t>
            </a:fld>
            <a:endParaRPr lang="en-GB"/>
          </a:p>
        </p:txBody>
      </p:sp>
    </p:spTree>
    <p:extLst>
      <p:ext uri="{BB962C8B-B14F-4D97-AF65-F5344CB8AC3E}">
        <p14:creationId xmlns:p14="http://schemas.microsoft.com/office/powerpoint/2010/main" val="1194151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2</a:t>
            </a:fld>
            <a:endParaRPr lang="en-GB"/>
          </a:p>
        </p:txBody>
      </p:sp>
    </p:spTree>
    <p:extLst>
      <p:ext uri="{BB962C8B-B14F-4D97-AF65-F5344CB8AC3E}">
        <p14:creationId xmlns:p14="http://schemas.microsoft.com/office/powerpoint/2010/main" val="2787220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3</a:t>
            </a:fld>
            <a:endParaRPr lang="en-GB"/>
          </a:p>
        </p:txBody>
      </p:sp>
    </p:spTree>
    <p:extLst>
      <p:ext uri="{BB962C8B-B14F-4D97-AF65-F5344CB8AC3E}">
        <p14:creationId xmlns:p14="http://schemas.microsoft.com/office/powerpoint/2010/main" val="2958578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C3DB91-E5B0-4A50-8CDE-FFAD979C63E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46402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5</a:t>
            </a:fld>
            <a:endParaRPr lang="en-GB"/>
          </a:p>
        </p:txBody>
      </p:sp>
    </p:spTree>
    <p:extLst>
      <p:ext uri="{BB962C8B-B14F-4D97-AF65-F5344CB8AC3E}">
        <p14:creationId xmlns:p14="http://schemas.microsoft.com/office/powerpoint/2010/main" val="13954296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6</a:t>
            </a:fld>
            <a:endParaRPr lang="en-GB"/>
          </a:p>
        </p:txBody>
      </p:sp>
    </p:spTree>
    <p:extLst>
      <p:ext uri="{BB962C8B-B14F-4D97-AF65-F5344CB8AC3E}">
        <p14:creationId xmlns:p14="http://schemas.microsoft.com/office/powerpoint/2010/main" val="2843701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8</a:t>
            </a:fld>
            <a:endParaRPr lang="en-GB"/>
          </a:p>
        </p:txBody>
      </p:sp>
    </p:spTree>
    <p:extLst>
      <p:ext uri="{BB962C8B-B14F-4D97-AF65-F5344CB8AC3E}">
        <p14:creationId xmlns:p14="http://schemas.microsoft.com/office/powerpoint/2010/main" val="2665403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9</a:t>
            </a:fld>
            <a:endParaRPr lang="en-GB"/>
          </a:p>
        </p:txBody>
      </p:sp>
    </p:spTree>
    <p:extLst>
      <p:ext uri="{BB962C8B-B14F-4D97-AF65-F5344CB8AC3E}">
        <p14:creationId xmlns:p14="http://schemas.microsoft.com/office/powerpoint/2010/main" val="798597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10</a:t>
            </a:fld>
            <a:endParaRPr lang="en-GB"/>
          </a:p>
        </p:txBody>
      </p:sp>
    </p:spTree>
    <p:extLst>
      <p:ext uri="{BB962C8B-B14F-4D97-AF65-F5344CB8AC3E}">
        <p14:creationId xmlns:p14="http://schemas.microsoft.com/office/powerpoint/2010/main" val="3470995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4C3DB91-E5B0-4A50-8CDE-FFAD979C63E2}" type="slidenum">
              <a:rPr lang="en-GB" smtClean="0"/>
              <a:t>11</a:t>
            </a:fld>
            <a:endParaRPr lang="en-GB"/>
          </a:p>
        </p:txBody>
      </p:sp>
    </p:spTree>
    <p:extLst>
      <p:ext uri="{BB962C8B-B14F-4D97-AF65-F5344CB8AC3E}">
        <p14:creationId xmlns:p14="http://schemas.microsoft.com/office/powerpoint/2010/main" val="3348844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5583D37-BAC7-4F7A-BCCF-3810D86190B2}" type="datetimeFigureOut">
              <a:rPr lang="en-GB" smtClean="0"/>
              <a:t>13/01/2023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3793686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5583D37-BAC7-4F7A-BCCF-3810D86190B2}" type="datetimeFigureOut">
              <a:rPr lang="en-GB" smtClean="0"/>
              <a:t>13/01/2023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477245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5583D37-BAC7-4F7A-BCCF-3810D86190B2}" type="datetimeFigureOut">
              <a:rPr lang="en-GB" smtClean="0"/>
              <a:t>13/01/2023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4127769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5583D37-BAC7-4F7A-BCCF-3810D86190B2}" type="datetimeFigureOut">
              <a:rPr lang="en-GB" smtClean="0"/>
              <a:t>13/01/2023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1342745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5583D37-BAC7-4F7A-BCCF-3810D86190B2}" type="datetimeFigureOut">
              <a:rPr lang="en-GB" smtClean="0"/>
              <a:t>13/01/2023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2192872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5583D37-BAC7-4F7A-BCCF-3810D86190B2}" type="datetimeFigureOut">
              <a:rPr lang="en-GB" smtClean="0"/>
              <a:t>13/01/2023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180672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583D37-BAC7-4F7A-BCCF-3810D86190B2}" type="datetimeFigureOut">
              <a:rPr lang="en-GB" smtClean="0"/>
              <a:t>13/01/2023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3089011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5583D37-BAC7-4F7A-BCCF-3810D86190B2}" type="datetimeFigureOut">
              <a:rPr lang="en-GB" smtClean="0"/>
              <a:t>13/01/2023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1552550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5583D37-BAC7-4F7A-BCCF-3810D86190B2}" type="datetimeFigureOut">
              <a:rPr lang="en-GB" smtClean="0"/>
              <a:t>13/01/2023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568448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5583D37-BAC7-4F7A-BCCF-3810D86190B2}" type="datetimeFigureOut">
              <a:rPr lang="en-GB" smtClean="0"/>
              <a:t>13/01/2023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2990373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5583D37-BAC7-4F7A-BCCF-3810D86190B2}" type="datetimeFigureOut">
              <a:rPr lang="en-GB" smtClean="0"/>
              <a:t>13/01/2023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A4BAEC-9B69-4C59-87EE-0A099761F0FE}" type="slidenum">
              <a:rPr lang="en-GB" smtClean="0"/>
              <a:t>‹#›</a:t>
            </a:fld>
            <a:endParaRPr lang="en-GB"/>
          </a:p>
        </p:txBody>
      </p:sp>
    </p:spTree>
    <p:extLst>
      <p:ext uri="{BB962C8B-B14F-4D97-AF65-F5344CB8AC3E}">
        <p14:creationId xmlns:p14="http://schemas.microsoft.com/office/powerpoint/2010/main" val="1984223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808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583D37-BAC7-4F7A-BCCF-3810D86190B2}" type="datetimeFigureOut">
              <a:rPr lang="en-GB" smtClean="0"/>
              <a:t>13/01/2023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A4BAEC-9B69-4C59-87EE-0A099761F0FE}" type="slidenum">
              <a:rPr lang="en-GB" smtClean="0"/>
              <a:t>‹#›</a:t>
            </a:fld>
            <a:endParaRPr lang="en-GB"/>
          </a:p>
        </p:txBody>
      </p:sp>
    </p:spTree>
    <p:extLst>
      <p:ext uri="{BB962C8B-B14F-4D97-AF65-F5344CB8AC3E}">
        <p14:creationId xmlns:p14="http://schemas.microsoft.com/office/powerpoint/2010/main" val="1677156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endParaRPr lang="en-GB" sz="8000" dirty="0">
              <a:solidFill>
                <a:srgbClr val="A50021"/>
              </a:solidFill>
              <a:latin typeface="+mj-lt"/>
            </a:endParaRPr>
          </a:p>
        </p:txBody>
      </p:sp>
      <p:sp>
        <p:nvSpPr>
          <p:cNvPr id="3" name="TextBox 2"/>
          <p:cNvSpPr txBox="1"/>
          <p:nvPr/>
        </p:nvSpPr>
        <p:spPr>
          <a:xfrm>
            <a:off x="239360" y="5619435"/>
            <a:ext cx="12616695" cy="1323439"/>
          </a:xfrm>
          <a:prstGeom prst="rect">
            <a:avLst/>
          </a:prstGeom>
          <a:noFill/>
        </p:spPr>
        <p:txBody>
          <a:bodyPr wrap="square" rtlCol="0">
            <a:spAutoFit/>
          </a:bodyPr>
          <a:lstStyle/>
          <a:p>
            <a:pPr algn="ctr"/>
            <a:r>
              <a:rPr lang="en-GB" sz="8000" dirty="0">
                <a:solidFill>
                  <a:srgbClr val="FF0000"/>
                </a:solidFill>
                <a:latin typeface="+mj-lt"/>
              </a:rPr>
              <a:t>Racial Justice Sunday</a:t>
            </a: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880423" cy="1323439"/>
          </a:xfrm>
          <a:prstGeom prst="rect">
            <a:avLst/>
          </a:prstGeom>
        </p:spPr>
      </p:pic>
      <p:pic>
        <p:nvPicPr>
          <p:cNvPr id="2" name="Picture 1">
            <a:extLst>
              <a:ext uri="{FF2B5EF4-FFF2-40B4-BE49-F238E27FC236}">
                <a16:creationId xmlns:a16="http://schemas.microsoft.com/office/drawing/2014/main" id="{F5C953A9-EA73-759F-F57A-6133CF5241E1}"/>
              </a:ext>
            </a:extLst>
          </p:cNvPr>
          <p:cNvPicPr>
            <a:picLocks noChangeAspect="1"/>
          </p:cNvPicPr>
          <p:nvPr/>
        </p:nvPicPr>
        <p:blipFill rotWithShape="1">
          <a:blip r:embed="rId4"/>
          <a:srcRect l="9535" t="5232" r="11532" b="3643"/>
          <a:stretch/>
        </p:blipFill>
        <p:spPr>
          <a:xfrm>
            <a:off x="1313380" y="0"/>
            <a:ext cx="9565240" cy="5584874"/>
          </a:xfrm>
          <a:prstGeom prst="rect">
            <a:avLst/>
          </a:prstGeom>
        </p:spPr>
      </p:pic>
    </p:spTree>
    <p:extLst>
      <p:ext uri="{BB962C8B-B14F-4D97-AF65-F5344CB8AC3E}">
        <p14:creationId xmlns:p14="http://schemas.microsoft.com/office/powerpoint/2010/main" val="1637624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endParaRPr lang="en-GB" sz="8000" dirty="0">
              <a:solidFill>
                <a:srgbClr val="A50021"/>
              </a:solidFill>
              <a:latin typeface="+mj-lt"/>
            </a:endParaRPr>
          </a:p>
        </p:txBody>
      </p:sp>
      <p:sp>
        <p:nvSpPr>
          <p:cNvPr id="3" name="TextBox 2"/>
          <p:cNvSpPr txBox="1"/>
          <p:nvPr/>
        </p:nvSpPr>
        <p:spPr>
          <a:xfrm>
            <a:off x="239360" y="5619435"/>
            <a:ext cx="12616695" cy="1323439"/>
          </a:xfrm>
          <a:prstGeom prst="rect">
            <a:avLst/>
          </a:prstGeom>
          <a:noFill/>
        </p:spPr>
        <p:txBody>
          <a:bodyPr wrap="square" rtlCol="0">
            <a:spAutoFit/>
          </a:bodyPr>
          <a:lstStyle/>
          <a:p>
            <a:pPr algn="ctr"/>
            <a:r>
              <a:rPr lang="en-GB" sz="8000" dirty="0">
                <a:solidFill>
                  <a:srgbClr val="FF0000"/>
                </a:solidFill>
                <a:latin typeface="+mj-lt"/>
              </a:rPr>
              <a:t>Before we begin…</a:t>
            </a: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5584874"/>
            <a:ext cx="880844" cy="1324072"/>
          </a:xfrm>
          <a:prstGeom prst="rect">
            <a:avLst/>
          </a:prstGeom>
        </p:spPr>
      </p:pic>
      <p:sp>
        <p:nvSpPr>
          <p:cNvPr id="4" name="TextBox 3">
            <a:extLst>
              <a:ext uri="{FF2B5EF4-FFF2-40B4-BE49-F238E27FC236}">
                <a16:creationId xmlns:a16="http://schemas.microsoft.com/office/drawing/2014/main" id="{FDB0EE91-5E21-4097-AE20-F3BC028FBADB}"/>
              </a:ext>
            </a:extLst>
          </p:cNvPr>
          <p:cNvSpPr txBox="1"/>
          <p:nvPr/>
        </p:nvSpPr>
        <p:spPr>
          <a:xfrm>
            <a:off x="451707" y="708840"/>
            <a:ext cx="6955960" cy="4616648"/>
          </a:xfrm>
          <a:prstGeom prst="rect">
            <a:avLst/>
          </a:prstGeom>
          <a:noFill/>
        </p:spPr>
        <p:txBody>
          <a:bodyPr wrap="square" rtlCol="0">
            <a:spAutoFit/>
          </a:bodyPr>
          <a:lstStyle/>
          <a:p>
            <a:pPr algn="ctr"/>
            <a:r>
              <a:rPr lang="en-GB" sz="4800" dirty="0">
                <a:solidFill>
                  <a:schemeClr val="bg1">
                    <a:lumMod val="95000"/>
                  </a:schemeClr>
                </a:solidFill>
              </a:rPr>
              <a:t>What do we mean by race?</a:t>
            </a:r>
          </a:p>
          <a:p>
            <a:pPr algn="ctr"/>
            <a:endParaRPr lang="en-GB" sz="4800" dirty="0">
              <a:solidFill>
                <a:schemeClr val="bg1">
                  <a:lumMod val="95000"/>
                </a:schemeClr>
              </a:solidFill>
            </a:endParaRPr>
          </a:p>
          <a:p>
            <a:pPr algn="ctr"/>
            <a:r>
              <a:rPr lang="en-GB" sz="4800" dirty="0">
                <a:solidFill>
                  <a:schemeClr val="bg1">
                    <a:lumMod val="95000"/>
                  </a:schemeClr>
                </a:solidFill>
              </a:rPr>
              <a:t>What does it mean to be just or fair?</a:t>
            </a:r>
          </a:p>
          <a:p>
            <a:pPr algn="ctr"/>
            <a:endParaRPr lang="en-GB" sz="3600" dirty="0">
              <a:solidFill>
                <a:srgbClr val="FFC000"/>
              </a:solidFill>
            </a:endParaRPr>
          </a:p>
          <a:p>
            <a:endParaRPr lang="en-GB" dirty="0"/>
          </a:p>
        </p:txBody>
      </p:sp>
      <p:pic>
        <p:nvPicPr>
          <p:cNvPr id="2" name="Picture 1">
            <a:extLst>
              <a:ext uri="{FF2B5EF4-FFF2-40B4-BE49-F238E27FC236}">
                <a16:creationId xmlns:a16="http://schemas.microsoft.com/office/drawing/2014/main" id="{98FD9F96-30D0-545A-8808-1071CDAC6DB1}"/>
              </a:ext>
            </a:extLst>
          </p:cNvPr>
          <p:cNvPicPr>
            <a:picLocks noChangeAspect="1"/>
          </p:cNvPicPr>
          <p:nvPr/>
        </p:nvPicPr>
        <p:blipFill rotWithShape="1">
          <a:blip r:embed="rId4"/>
          <a:srcRect l="14546" t="17978" r="13446" b="6367"/>
          <a:stretch/>
        </p:blipFill>
        <p:spPr>
          <a:xfrm>
            <a:off x="7859730" y="-71920"/>
            <a:ext cx="4332270" cy="5656162"/>
          </a:xfrm>
          <a:prstGeom prst="rect">
            <a:avLst/>
          </a:prstGeom>
        </p:spPr>
      </p:pic>
    </p:spTree>
    <p:extLst>
      <p:ext uri="{BB962C8B-B14F-4D97-AF65-F5344CB8AC3E}">
        <p14:creationId xmlns:p14="http://schemas.microsoft.com/office/powerpoint/2010/main" val="3549575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E63F17A-45BA-24C2-9DA4-DB83524D0145}"/>
              </a:ext>
            </a:extLst>
          </p:cNvPr>
          <p:cNvPicPr>
            <a:picLocks noChangeAspect="1"/>
          </p:cNvPicPr>
          <p:nvPr/>
        </p:nvPicPr>
        <p:blipFill>
          <a:blip r:embed="rId3"/>
          <a:stretch>
            <a:fillRect/>
          </a:stretch>
        </p:blipFill>
        <p:spPr>
          <a:xfrm>
            <a:off x="474391" y="1796425"/>
            <a:ext cx="5483570" cy="3569949"/>
          </a:xfrm>
          <a:prstGeom prst="rect">
            <a:avLst/>
          </a:prstGeom>
        </p:spPr>
      </p:pic>
      <p:sp>
        <p:nvSpPr>
          <p:cNvPr id="11" name="Speech Bubble: Oval 10">
            <a:extLst>
              <a:ext uri="{FF2B5EF4-FFF2-40B4-BE49-F238E27FC236}">
                <a16:creationId xmlns:a16="http://schemas.microsoft.com/office/drawing/2014/main" id="{E83B208D-7664-6FB7-AB11-122936830EF5}"/>
              </a:ext>
            </a:extLst>
          </p:cNvPr>
          <p:cNvSpPr/>
          <p:nvPr/>
        </p:nvSpPr>
        <p:spPr>
          <a:xfrm>
            <a:off x="6274874" y="647386"/>
            <a:ext cx="5442735" cy="4421478"/>
          </a:xfrm>
          <a:prstGeom prst="wedgeEllipseCallout">
            <a:avLst>
              <a:gd name="adj1" fmla="val -65543"/>
              <a:gd name="adj2" fmla="val 923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endParaRPr lang="en-GB" sz="8000" dirty="0">
              <a:solidFill>
                <a:srgbClr val="A50021"/>
              </a:solidFill>
              <a:latin typeface="+mj-lt"/>
            </a:endParaRPr>
          </a:p>
        </p:txBody>
      </p:sp>
      <p:sp>
        <p:nvSpPr>
          <p:cNvPr id="3" name="TextBox 2"/>
          <p:cNvSpPr txBox="1"/>
          <p:nvPr/>
        </p:nvSpPr>
        <p:spPr>
          <a:xfrm>
            <a:off x="71904" y="5550313"/>
            <a:ext cx="12616695" cy="1323439"/>
          </a:xfrm>
          <a:prstGeom prst="rect">
            <a:avLst/>
          </a:prstGeom>
          <a:noFill/>
        </p:spPr>
        <p:txBody>
          <a:bodyPr wrap="square" rtlCol="0">
            <a:spAutoFit/>
          </a:bodyPr>
          <a:lstStyle/>
          <a:p>
            <a:pPr algn="ctr"/>
            <a:r>
              <a:rPr lang="en-GB" sz="8000" dirty="0">
                <a:solidFill>
                  <a:srgbClr val="FF0000"/>
                </a:solidFill>
                <a:latin typeface="+mj-lt"/>
              </a:rPr>
              <a:t> </a:t>
            </a:r>
            <a:r>
              <a:rPr lang="en-GB" sz="7200" dirty="0">
                <a:solidFill>
                  <a:srgbClr val="FF0000"/>
                </a:solidFill>
                <a:latin typeface="+mj-lt"/>
              </a:rPr>
              <a:t>Think: Why is this important?</a:t>
            </a:r>
          </a:p>
        </p:txBody>
      </p:sp>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5584874"/>
            <a:ext cx="903415" cy="1358000"/>
          </a:xfrm>
          <a:prstGeom prst="rect">
            <a:avLst/>
          </a:prstGeom>
        </p:spPr>
      </p:pic>
      <p:sp>
        <p:nvSpPr>
          <p:cNvPr id="4" name="Rectangle 3">
            <a:extLst>
              <a:ext uri="{FF2B5EF4-FFF2-40B4-BE49-F238E27FC236}">
                <a16:creationId xmlns:a16="http://schemas.microsoft.com/office/drawing/2014/main" id="{53172630-FB34-4D15-8770-C6A57A5FFD92}"/>
              </a:ext>
            </a:extLst>
          </p:cNvPr>
          <p:cNvSpPr/>
          <p:nvPr/>
        </p:nvSpPr>
        <p:spPr>
          <a:xfrm>
            <a:off x="184146" y="375023"/>
            <a:ext cx="6196106" cy="1200329"/>
          </a:xfrm>
          <a:prstGeom prst="rect">
            <a:avLst/>
          </a:prstGeom>
        </p:spPr>
        <p:txBody>
          <a:bodyPr wrap="square">
            <a:spAutoFit/>
          </a:bodyPr>
          <a:lstStyle/>
          <a:p>
            <a:pPr algn="just"/>
            <a:r>
              <a:rPr lang="en-GB" sz="3600" dirty="0">
                <a:solidFill>
                  <a:schemeClr val="bg1"/>
                </a:solidFill>
              </a:rPr>
              <a:t>This year the bishops in our country said that we should …</a:t>
            </a:r>
          </a:p>
        </p:txBody>
      </p:sp>
      <p:sp>
        <p:nvSpPr>
          <p:cNvPr id="5" name="AutoShape 2" descr="Cardinal Vincent Nichols (3) | Cardinal Vincent Nichols at t… | Flickr">
            <a:extLst>
              <a:ext uri="{FF2B5EF4-FFF2-40B4-BE49-F238E27FC236}">
                <a16:creationId xmlns:a16="http://schemas.microsoft.com/office/drawing/2014/main" id="{A7F93C4C-A06D-9C21-73DB-DE3F4AD0966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TextBox 9">
            <a:extLst>
              <a:ext uri="{FF2B5EF4-FFF2-40B4-BE49-F238E27FC236}">
                <a16:creationId xmlns:a16="http://schemas.microsoft.com/office/drawing/2014/main" id="{BB17EB69-4537-6BB5-0081-D47D9762F101}"/>
              </a:ext>
            </a:extLst>
          </p:cNvPr>
          <p:cNvSpPr txBox="1"/>
          <p:nvPr/>
        </p:nvSpPr>
        <p:spPr>
          <a:xfrm>
            <a:off x="5847708" y="1457742"/>
            <a:ext cx="6344292" cy="280076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normalizeH="0" baseline="0" noProof="0" dirty="0">
                <a:ln w="10160">
                  <a:solidFill>
                    <a:schemeClr val="accent5"/>
                  </a:solidFill>
                  <a:prstDash val="solid"/>
                </a:ln>
                <a:solidFill>
                  <a:srgbClr val="FFFFFF"/>
                </a:solidFill>
                <a:effectLst>
                  <a:outerShdw blurRad="38100" dist="22860" dir="5400000" algn="tl" rotWithShape="0">
                    <a:srgbClr val="000000">
                      <a:alpha val="30000"/>
                    </a:srgbClr>
                  </a:outerShdw>
                </a:effectLst>
                <a:uLnTx/>
                <a:uFillTx/>
                <a:latin typeface="Candara" panose="020E0502030303020204"/>
                <a:ea typeface="+mn-ea"/>
                <a:cs typeface="+mn-cs"/>
              </a:rPr>
              <a:t>“Walk together,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normalizeH="0" baseline="0" noProof="0" dirty="0">
                <a:ln w="10160">
                  <a:solidFill>
                    <a:schemeClr val="accent5"/>
                  </a:solidFill>
                  <a:prstDash val="solid"/>
                </a:ln>
                <a:solidFill>
                  <a:srgbClr val="FFFFFF"/>
                </a:solidFill>
                <a:effectLst>
                  <a:outerShdw blurRad="38100" dist="22860" dir="5400000" algn="tl" rotWithShape="0">
                    <a:srgbClr val="000000">
                      <a:alpha val="30000"/>
                    </a:srgbClr>
                  </a:outerShdw>
                </a:effectLst>
                <a:uLnTx/>
                <a:uFillTx/>
                <a:latin typeface="Candara" panose="020E0502030303020204"/>
                <a:ea typeface="+mn-ea"/>
                <a:cs typeface="+mn-cs"/>
              </a:rPr>
              <a:t>pray together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normalizeH="0" baseline="0" noProof="0" dirty="0">
                <a:ln w="10160">
                  <a:solidFill>
                    <a:schemeClr val="accent5"/>
                  </a:solidFill>
                  <a:prstDash val="solid"/>
                </a:ln>
                <a:solidFill>
                  <a:srgbClr val="FFFFFF"/>
                </a:solidFill>
                <a:effectLst>
                  <a:outerShdw blurRad="38100" dist="22860" dir="5400000" algn="tl" rotWithShape="0">
                    <a:srgbClr val="000000">
                      <a:alpha val="30000"/>
                    </a:srgbClr>
                  </a:outerShdw>
                </a:effectLst>
                <a:uLnTx/>
                <a:uFillTx/>
                <a:latin typeface="Candara" panose="020E0502030303020204"/>
                <a:ea typeface="+mn-ea"/>
                <a:cs typeface="+mn-cs"/>
              </a:rPr>
              <a:t>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normalizeH="0" baseline="0" noProof="0" dirty="0">
                <a:ln w="10160">
                  <a:solidFill>
                    <a:schemeClr val="accent5"/>
                  </a:solidFill>
                  <a:prstDash val="solid"/>
                </a:ln>
                <a:solidFill>
                  <a:srgbClr val="FFFFFF"/>
                </a:solidFill>
                <a:effectLst>
                  <a:outerShdw blurRad="38100" dist="22860" dir="5400000" algn="tl" rotWithShape="0">
                    <a:srgbClr val="000000">
                      <a:alpha val="30000"/>
                    </a:srgbClr>
                  </a:outerShdw>
                </a:effectLst>
                <a:uLnTx/>
                <a:uFillTx/>
                <a:latin typeface="Candara" panose="020E0502030303020204"/>
                <a:ea typeface="+mn-ea"/>
                <a:cs typeface="+mn-cs"/>
              </a:rPr>
              <a:t>work together”</a:t>
            </a:r>
          </a:p>
        </p:txBody>
      </p:sp>
    </p:spTree>
    <p:extLst>
      <p:ext uri="{BB962C8B-B14F-4D97-AF65-F5344CB8AC3E}">
        <p14:creationId xmlns:p14="http://schemas.microsoft.com/office/powerpoint/2010/main" val="929206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8000" b="0" i="0" u="none" strike="noStrike" kern="1200" cap="none" spc="0" normalizeH="0" baseline="0" noProof="0" dirty="0">
              <a:ln>
                <a:noFill/>
              </a:ln>
              <a:solidFill>
                <a:srgbClr val="A50021"/>
              </a:solidFill>
              <a:effectLst/>
              <a:uLnTx/>
              <a:uFillTx/>
              <a:latin typeface="Calibri Light" panose="020F0302020204030204"/>
              <a:ea typeface="+mn-ea"/>
              <a:cs typeface="+mn-cs"/>
            </a:endParaRPr>
          </a:p>
        </p:txBody>
      </p:sp>
      <p:sp>
        <p:nvSpPr>
          <p:cNvPr id="3" name="TextBox 2"/>
          <p:cNvSpPr txBox="1"/>
          <p:nvPr/>
        </p:nvSpPr>
        <p:spPr>
          <a:xfrm>
            <a:off x="1505211" y="5619435"/>
            <a:ext cx="9181578"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srgbClr val="009999"/>
                </a:solidFill>
                <a:effectLst/>
                <a:uLnTx/>
                <a:uFillTx/>
                <a:latin typeface="Candara" panose="020E0502030303020204" pitchFamily="34" charset="0"/>
                <a:ea typeface="+mn-ea"/>
                <a:cs typeface="+mn-cs"/>
              </a:rPr>
              <a:t> </a:t>
            </a:r>
            <a:r>
              <a:rPr lang="en-GB" sz="8000" dirty="0">
                <a:solidFill>
                  <a:srgbClr val="FF0000"/>
                </a:solidFill>
                <a:latin typeface="+mj-lt"/>
              </a:rPr>
              <a:t>Gather</a:t>
            </a: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903415" cy="1358000"/>
          </a:xfrm>
          <a:prstGeom prst="rect">
            <a:avLst/>
          </a:prstGeom>
        </p:spPr>
      </p:pic>
      <p:sp>
        <p:nvSpPr>
          <p:cNvPr id="5" name="TextBox 4">
            <a:extLst>
              <a:ext uri="{FF2B5EF4-FFF2-40B4-BE49-F238E27FC236}">
                <a16:creationId xmlns:a16="http://schemas.microsoft.com/office/drawing/2014/main" id="{A4F808CB-34F9-4B84-B00B-4EFD4150A6F3}"/>
              </a:ext>
            </a:extLst>
          </p:cNvPr>
          <p:cNvSpPr txBox="1"/>
          <p:nvPr/>
        </p:nvSpPr>
        <p:spPr>
          <a:xfrm>
            <a:off x="600271" y="295818"/>
            <a:ext cx="6011917" cy="4985980"/>
          </a:xfrm>
          <a:prstGeom prst="rect">
            <a:avLst/>
          </a:prstGeom>
          <a:noFill/>
        </p:spPr>
        <p:txBody>
          <a:bodyPr wrap="square" rtlCol="0">
            <a:spAutoFit/>
          </a:bodyPr>
          <a:lstStyle/>
          <a:p>
            <a:pPr algn="ctr"/>
            <a:r>
              <a:rPr lang="en-GB" sz="2800" dirty="0">
                <a:solidFill>
                  <a:schemeClr val="bg1"/>
                </a:solidFill>
              </a:rPr>
              <a:t>As we gather together,</a:t>
            </a:r>
          </a:p>
          <a:p>
            <a:pPr algn="ctr"/>
            <a:r>
              <a:rPr lang="en-GB" sz="2800" dirty="0">
                <a:solidFill>
                  <a:schemeClr val="bg1"/>
                </a:solidFill>
              </a:rPr>
              <a:t>we pray for all those </a:t>
            </a:r>
            <a:br>
              <a:rPr lang="en-GB" sz="2800" dirty="0">
                <a:solidFill>
                  <a:schemeClr val="bg1"/>
                </a:solidFill>
              </a:rPr>
            </a:br>
            <a:r>
              <a:rPr lang="en-GB" sz="2800" dirty="0">
                <a:solidFill>
                  <a:schemeClr val="bg1"/>
                </a:solidFill>
              </a:rPr>
              <a:t>who have suffered</a:t>
            </a:r>
          </a:p>
          <a:p>
            <a:pPr algn="ctr"/>
            <a:r>
              <a:rPr lang="en-GB" sz="2800" dirty="0">
                <a:solidFill>
                  <a:schemeClr val="bg1"/>
                </a:solidFill>
              </a:rPr>
              <a:t>because of people’s racist actions.</a:t>
            </a:r>
          </a:p>
          <a:p>
            <a:pPr algn="ctr"/>
            <a:r>
              <a:rPr lang="en-GB" sz="2800" dirty="0">
                <a:solidFill>
                  <a:schemeClr val="bg1"/>
                </a:solidFill>
              </a:rPr>
              <a:t>Help us to make good choices </a:t>
            </a:r>
          </a:p>
          <a:p>
            <a:pPr algn="ctr"/>
            <a:r>
              <a:rPr lang="en-GB" sz="2800" dirty="0">
                <a:solidFill>
                  <a:schemeClr val="bg1"/>
                </a:solidFill>
              </a:rPr>
              <a:t>so that we can walk together, pray together and work together</a:t>
            </a:r>
          </a:p>
          <a:p>
            <a:pPr algn="ctr"/>
            <a:r>
              <a:rPr lang="en-GB" sz="2800" dirty="0">
                <a:solidFill>
                  <a:schemeClr val="bg1"/>
                </a:solidFill>
              </a:rPr>
              <a:t>with people of all races.</a:t>
            </a:r>
          </a:p>
          <a:p>
            <a:pPr algn="ctr"/>
            <a:r>
              <a:rPr lang="en-GB" sz="2800" dirty="0">
                <a:solidFill>
                  <a:schemeClr val="bg1"/>
                </a:solidFill>
              </a:rPr>
              <a:t>Help us to show God’s love </a:t>
            </a:r>
            <a:br>
              <a:rPr lang="en-GB" sz="2800" dirty="0">
                <a:solidFill>
                  <a:schemeClr val="bg1"/>
                </a:solidFill>
              </a:rPr>
            </a:br>
            <a:r>
              <a:rPr lang="en-GB" sz="2800" dirty="0">
                <a:solidFill>
                  <a:schemeClr val="bg1"/>
                </a:solidFill>
              </a:rPr>
              <a:t>to everyone.</a:t>
            </a:r>
          </a:p>
          <a:p>
            <a:pPr algn="ctr"/>
            <a:endParaRPr lang="en-GB" sz="1000" dirty="0">
              <a:solidFill>
                <a:schemeClr val="bg1"/>
              </a:solidFill>
            </a:endParaRPr>
          </a:p>
          <a:p>
            <a:pPr algn="ctr"/>
            <a:r>
              <a:rPr lang="en-GB" sz="2800" dirty="0">
                <a:solidFill>
                  <a:schemeClr val="bg1"/>
                </a:solidFill>
              </a:rPr>
              <a:t>Amen</a:t>
            </a:r>
          </a:p>
        </p:txBody>
      </p:sp>
      <p:pic>
        <p:nvPicPr>
          <p:cNvPr id="2050" name="Picture 2" descr="white lighted candle in dark room">
            <a:extLst>
              <a:ext uri="{FF2B5EF4-FFF2-40B4-BE49-F238E27FC236}">
                <a16:creationId xmlns:a16="http://schemas.microsoft.com/office/drawing/2014/main" id="{0AD9D71D-16E1-2A5C-7D06-79549BBE47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5604" y="0"/>
            <a:ext cx="5236395" cy="5584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0689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81386" y="5620834"/>
            <a:ext cx="12192000" cy="1323439"/>
          </a:xfrm>
          <a:prstGeom prst="rect">
            <a:avLst/>
          </a:prstGeom>
          <a:solidFill>
            <a:schemeClr val="bg1"/>
          </a:solidFill>
          <a:ln>
            <a:solidFill>
              <a:schemeClr val="bg1"/>
            </a:solidFill>
          </a:ln>
        </p:spPr>
        <p:txBody>
          <a:bodyPr wrap="square" rtlCol="0">
            <a:spAutoFit/>
          </a:bodyPr>
          <a:lstStyle/>
          <a:p>
            <a:pPr algn="ctr"/>
            <a:r>
              <a:rPr lang="en-GB" sz="8000" dirty="0">
                <a:solidFill>
                  <a:srgbClr val="FF0000"/>
                </a:solidFill>
                <a:latin typeface="+mj-lt"/>
              </a:rPr>
              <a:t>Listen (Matthew 5:13-16)</a:t>
            </a:r>
          </a:p>
        </p:txBody>
      </p:sp>
      <p:sp>
        <p:nvSpPr>
          <p:cNvPr id="2" name="TextBox 1"/>
          <p:cNvSpPr txBox="1"/>
          <p:nvPr/>
        </p:nvSpPr>
        <p:spPr>
          <a:xfrm>
            <a:off x="3204015" y="262728"/>
            <a:ext cx="8373818" cy="584775"/>
          </a:xfrm>
          <a:prstGeom prst="rect">
            <a:avLst/>
          </a:prstGeom>
          <a:noFill/>
        </p:spPr>
        <p:txBody>
          <a:bodyPr wrap="square" rtlCol="0">
            <a:spAutoFit/>
          </a:bodyPr>
          <a:lstStyle/>
          <a:p>
            <a:pPr algn="just"/>
            <a:endParaRPr lang="en-GB" sz="3200" dirty="0">
              <a:solidFill>
                <a:schemeClr val="bg1"/>
              </a:solidFill>
              <a:latin typeface="Candara" panose="020E0502030303020204" pitchFamily="34" charset="0"/>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620834"/>
            <a:ext cx="903415" cy="1358000"/>
          </a:xfrm>
          <a:prstGeom prst="rect">
            <a:avLst/>
          </a:prstGeom>
        </p:spPr>
      </p:pic>
      <p:sp>
        <p:nvSpPr>
          <p:cNvPr id="3" name="Rectangle 2">
            <a:extLst>
              <a:ext uri="{FF2B5EF4-FFF2-40B4-BE49-F238E27FC236}">
                <a16:creationId xmlns:a16="http://schemas.microsoft.com/office/drawing/2014/main" id="{38AB77CC-DF63-4771-9EAB-0985771F4453}"/>
              </a:ext>
            </a:extLst>
          </p:cNvPr>
          <p:cNvSpPr/>
          <p:nvPr/>
        </p:nvSpPr>
        <p:spPr>
          <a:xfrm>
            <a:off x="206415" y="299410"/>
            <a:ext cx="11779170" cy="584775"/>
          </a:xfrm>
          <a:prstGeom prst="rect">
            <a:avLst/>
          </a:prstGeom>
        </p:spPr>
        <p:txBody>
          <a:bodyPr wrap="square">
            <a:spAutoFit/>
          </a:bodyPr>
          <a:lstStyle/>
          <a:p>
            <a:endParaRPr lang="en-GB" sz="3200" dirty="0">
              <a:solidFill>
                <a:schemeClr val="bg1"/>
              </a:solidFill>
              <a:latin typeface="Candara" panose="020E0502030303020204" pitchFamily="34" charset="0"/>
            </a:endParaRPr>
          </a:p>
        </p:txBody>
      </p:sp>
      <p:sp>
        <p:nvSpPr>
          <p:cNvPr id="4" name="Rectangle 3">
            <a:extLst>
              <a:ext uri="{FF2B5EF4-FFF2-40B4-BE49-F238E27FC236}">
                <a16:creationId xmlns:a16="http://schemas.microsoft.com/office/drawing/2014/main" id="{2E3B57F0-15B4-4942-9771-F5FBE7E55FCA}"/>
              </a:ext>
            </a:extLst>
          </p:cNvPr>
          <p:cNvSpPr/>
          <p:nvPr/>
        </p:nvSpPr>
        <p:spPr>
          <a:xfrm>
            <a:off x="614167" y="262728"/>
            <a:ext cx="10963665" cy="5170646"/>
          </a:xfrm>
          <a:prstGeom prst="rect">
            <a:avLst/>
          </a:prstGeom>
        </p:spPr>
        <p:txBody>
          <a:bodyPr wrap="square">
            <a:spAutoFit/>
          </a:bodyPr>
          <a:lstStyle/>
          <a:p>
            <a:pPr algn="just">
              <a:spcBef>
                <a:spcPts val="600"/>
              </a:spcBef>
              <a:spcAft>
                <a:spcPts val="600"/>
              </a:spcAft>
            </a:pPr>
            <a:r>
              <a:rPr lang="en-GB" sz="3200" i="1" dirty="0">
                <a:solidFill>
                  <a:schemeClr val="bg1"/>
                </a:solidFill>
                <a:ea typeface="Times New Roman" panose="02020603050405020304" pitchFamily="18" charset="0"/>
              </a:rPr>
              <a:t>Jesus said to his disciples: ‘You are the salt of the earth. But if salt becomes tasteless, what can make it salty again? It is good for nothing, and can only be thrown out to be trampled underfoot.</a:t>
            </a:r>
          </a:p>
          <a:p>
            <a:pPr algn="just">
              <a:spcBef>
                <a:spcPts val="600"/>
              </a:spcBef>
              <a:spcAft>
                <a:spcPts val="600"/>
              </a:spcAft>
            </a:pPr>
            <a:r>
              <a:rPr lang="en-GB" sz="3200" i="1" dirty="0">
                <a:solidFill>
                  <a:schemeClr val="bg1"/>
                </a:solidFill>
                <a:ea typeface="Times New Roman" panose="02020603050405020304" pitchFamily="18" charset="0"/>
              </a:rPr>
              <a:t>You are the light of the world. A city built on a hill-top cannot be hidden. No-one lights a lamp to put it under a tub; they put it  on the lamp-stand where it shines for everyone in the house. In the same way your light must shine in the sights of me, so that, seeing your good works, they may give the praise to your Father in heaven’.</a:t>
            </a:r>
          </a:p>
        </p:txBody>
      </p:sp>
    </p:spTree>
    <p:extLst>
      <p:ext uri="{BB962C8B-B14F-4D97-AF65-F5344CB8AC3E}">
        <p14:creationId xmlns:p14="http://schemas.microsoft.com/office/powerpoint/2010/main" val="3403605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endParaRPr lang="en-GB" sz="8000" dirty="0">
              <a:solidFill>
                <a:srgbClr val="A50021"/>
              </a:solidFill>
              <a:latin typeface="+mj-lt"/>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903415" cy="1358000"/>
          </a:xfrm>
          <a:prstGeom prst="rect">
            <a:avLst/>
          </a:prstGeom>
        </p:spPr>
      </p:pic>
      <p:sp>
        <p:nvSpPr>
          <p:cNvPr id="4" name="Rectangle 3">
            <a:extLst>
              <a:ext uri="{FF2B5EF4-FFF2-40B4-BE49-F238E27FC236}">
                <a16:creationId xmlns:a16="http://schemas.microsoft.com/office/drawing/2014/main" id="{53172630-FB34-4D15-8770-C6A57A5FFD92}"/>
              </a:ext>
            </a:extLst>
          </p:cNvPr>
          <p:cNvSpPr/>
          <p:nvPr/>
        </p:nvSpPr>
        <p:spPr>
          <a:xfrm>
            <a:off x="164030" y="564592"/>
            <a:ext cx="4181938" cy="4154984"/>
          </a:xfrm>
          <a:prstGeom prst="rect">
            <a:avLst/>
          </a:prstGeom>
        </p:spPr>
        <p:txBody>
          <a:bodyPr wrap="square">
            <a:spAutoFit/>
          </a:bodyPr>
          <a:lstStyle/>
          <a:p>
            <a:pPr algn="ctr"/>
            <a:r>
              <a:rPr lang="en-GB" sz="4400" dirty="0">
                <a:solidFill>
                  <a:schemeClr val="bg1">
                    <a:lumMod val="95000"/>
                  </a:schemeClr>
                </a:solidFill>
              </a:rPr>
              <a:t>How can you be ‘salt’ and ‘light’ and make the world a fairer place for all God’s people?</a:t>
            </a:r>
            <a:endParaRPr lang="en-GB" sz="4400" dirty="0">
              <a:solidFill>
                <a:schemeClr val="bg1">
                  <a:lumMod val="95000"/>
                </a:schemeClr>
              </a:solidFill>
              <a:latin typeface="Calibri Light" panose="020F0302020204030204" pitchFamily="34" charset="0"/>
            </a:endParaRPr>
          </a:p>
        </p:txBody>
      </p:sp>
      <p:sp>
        <p:nvSpPr>
          <p:cNvPr id="2" name="Rectangle 1">
            <a:extLst>
              <a:ext uri="{FF2B5EF4-FFF2-40B4-BE49-F238E27FC236}">
                <a16:creationId xmlns:a16="http://schemas.microsoft.com/office/drawing/2014/main" id="{DEC6A0F2-4C90-4594-87AB-5872E57D23DC}"/>
              </a:ext>
            </a:extLst>
          </p:cNvPr>
          <p:cNvSpPr/>
          <p:nvPr/>
        </p:nvSpPr>
        <p:spPr>
          <a:xfrm>
            <a:off x="4459173" y="5619435"/>
            <a:ext cx="3273653" cy="1323439"/>
          </a:xfrm>
          <a:prstGeom prst="rect">
            <a:avLst/>
          </a:prstGeom>
        </p:spPr>
        <p:txBody>
          <a:bodyPr wrap="none">
            <a:spAutoFit/>
          </a:bodyPr>
          <a:lstStyle/>
          <a:p>
            <a:r>
              <a:rPr lang="en-GB" sz="8000" dirty="0">
                <a:solidFill>
                  <a:srgbClr val="FF0000"/>
                </a:solidFill>
              </a:rPr>
              <a:t>Reflect</a:t>
            </a:r>
            <a:endParaRPr lang="en-GB" sz="8000" dirty="0"/>
          </a:p>
        </p:txBody>
      </p:sp>
      <p:pic>
        <p:nvPicPr>
          <p:cNvPr id="5" name="Picture 4">
            <a:extLst>
              <a:ext uri="{FF2B5EF4-FFF2-40B4-BE49-F238E27FC236}">
                <a16:creationId xmlns:a16="http://schemas.microsoft.com/office/drawing/2014/main" id="{80E6E8B3-6F08-FA1B-4CBE-FF4145D4397B}"/>
              </a:ext>
            </a:extLst>
          </p:cNvPr>
          <p:cNvPicPr>
            <a:picLocks noChangeAspect="1"/>
          </p:cNvPicPr>
          <p:nvPr/>
        </p:nvPicPr>
        <p:blipFill rotWithShape="1">
          <a:blip r:embed="rId4"/>
          <a:srcRect l="2870" r="10569" b="3970"/>
          <a:stretch/>
        </p:blipFill>
        <p:spPr>
          <a:xfrm>
            <a:off x="4459172" y="-1"/>
            <a:ext cx="7732827" cy="5584875"/>
          </a:xfrm>
          <a:prstGeom prst="rect">
            <a:avLst/>
          </a:prstGeom>
        </p:spPr>
      </p:pic>
    </p:spTree>
    <p:extLst>
      <p:ext uri="{BB962C8B-B14F-4D97-AF65-F5344CB8AC3E}">
        <p14:creationId xmlns:p14="http://schemas.microsoft.com/office/powerpoint/2010/main" val="1941728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A0A15-2830-4B9C-AF67-180A6513908A}"/>
              </a:ext>
            </a:extLst>
          </p:cNvPr>
          <p:cNvSpPr>
            <a:spLocks noGrp="1"/>
          </p:cNvSpPr>
          <p:nvPr>
            <p:ph type="title"/>
          </p:nvPr>
        </p:nvSpPr>
        <p:spPr/>
        <p:txBody>
          <a:bodyPr/>
          <a:lstStyle/>
          <a:p>
            <a:endParaRPr lang="en-GB"/>
          </a:p>
        </p:txBody>
      </p:sp>
      <p:pic>
        <p:nvPicPr>
          <p:cNvPr id="4" name="Picture 2" descr="Cross, Jesus, Believe, Church, Religion, Christ">
            <a:extLst>
              <a:ext uri="{FF2B5EF4-FFF2-40B4-BE49-F238E27FC236}">
                <a16:creationId xmlns:a16="http://schemas.microsoft.com/office/drawing/2014/main" id="{56B0B832-7E5E-43C4-9DC8-D02301B4B62C}"/>
              </a:ext>
            </a:extLst>
          </p:cNvPr>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0" y="-933646"/>
            <a:ext cx="12191999" cy="81407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514BBED-7E8A-4D78-8A5F-BC531A35574F}"/>
              </a:ext>
            </a:extLst>
          </p:cNvPr>
          <p:cNvSpPr txBox="1"/>
          <p:nvPr/>
        </p:nvSpPr>
        <p:spPr>
          <a:xfrm>
            <a:off x="7706473" y="617053"/>
            <a:ext cx="3160853" cy="2554545"/>
          </a:xfrm>
          <a:prstGeom prst="rect">
            <a:avLst/>
          </a:prstGeom>
          <a:noFill/>
        </p:spPr>
        <p:txBody>
          <a:bodyPr wrap="square" rtlCol="0">
            <a:spAutoFit/>
          </a:bodyPr>
          <a:lstStyle/>
          <a:p>
            <a:pPr algn="ctr"/>
            <a:r>
              <a:rPr lang="en-GB" sz="8000" dirty="0">
                <a:solidFill>
                  <a:schemeClr val="bg1"/>
                </a:solidFill>
                <a:latin typeface="Candara" panose="020E0502030303020204" pitchFamily="34" charset="0"/>
              </a:rPr>
              <a:t>Let us pray</a:t>
            </a:r>
          </a:p>
        </p:txBody>
      </p:sp>
    </p:spTree>
    <p:extLst>
      <p:ext uri="{BB962C8B-B14F-4D97-AF65-F5344CB8AC3E}">
        <p14:creationId xmlns:p14="http://schemas.microsoft.com/office/powerpoint/2010/main" val="3786795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endParaRPr lang="en-GB" sz="8000" dirty="0">
              <a:solidFill>
                <a:srgbClr val="A50021"/>
              </a:solidFill>
              <a:latin typeface="+mj-lt"/>
            </a:endParaRPr>
          </a:p>
        </p:txBody>
      </p:sp>
      <p:sp>
        <p:nvSpPr>
          <p:cNvPr id="5" name="TextBox 4"/>
          <p:cNvSpPr txBox="1"/>
          <p:nvPr/>
        </p:nvSpPr>
        <p:spPr>
          <a:xfrm>
            <a:off x="518844" y="663485"/>
            <a:ext cx="5917916" cy="4031873"/>
          </a:xfrm>
          <a:prstGeom prst="rect">
            <a:avLst/>
          </a:prstGeom>
          <a:noFill/>
        </p:spPr>
        <p:txBody>
          <a:bodyPr wrap="square" rtlCol="0">
            <a:spAutoFit/>
          </a:bodyPr>
          <a:lstStyle/>
          <a:p>
            <a:r>
              <a:rPr lang="en-GB" sz="3200" i="1" dirty="0">
                <a:solidFill>
                  <a:schemeClr val="bg1"/>
                </a:solidFill>
              </a:rPr>
              <a:t> We pray for people of all races, that they will be treated justly</a:t>
            </a:r>
          </a:p>
          <a:p>
            <a:r>
              <a:rPr lang="en-GB" sz="3200" i="1" dirty="0">
                <a:solidFill>
                  <a:srgbClr val="FFC000"/>
                </a:solidFill>
              </a:rPr>
              <a:t>Lord hear us…</a:t>
            </a:r>
          </a:p>
          <a:p>
            <a:endParaRPr lang="en-GB" sz="3200" i="1" dirty="0">
              <a:solidFill>
                <a:schemeClr val="bg1"/>
              </a:solidFill>
            </a:endParaRPr>
          </a:p>
          <a:p>
            <a:r>
              <a:rPr lang="en-GB" sz="3200" i="1" dirty="0">
                <a:solidFill>
                  <a:schemeClr val="bg1"/>
                </a:solidFill>
              </a:rPr>
              <a:t>We pray for those who have or are suffering because of unfairness or racial injustice.</a:t>
            </a:r>
          </a:p>
          <a:p>
            <a:r>
              <a:rPr lang="en-GB" sz="3200" i="1" dirty="0">
                <a:solidFill>
                  <a:srgbClr val="FFC000"/>
                </a:solidFill>
              </a:rPr>
              <a:t>Lord hear us…</a:t>
            </a: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903415" cy="1358000"/>
          </a:xfrm>
          <a:prstGeom prst="rect">
            <a:avLst/>
          </a:prstGeom>
        </p:spPr>
      </p:pic>
      <p:pic>
        <p:nvPicPr>
          <p:cNvPr id="2" name="Picture 2" descr="white lighted candle in dark room">
            <a:extLst>
              <a:ext uri="{FF2B5EF4-FFF2-40B4-BE49-F238E27FC236}">
                <a16:creationId xmlns:a16="http://schemas.microsoft.com/office/drawing/2014/main" id="{0CA041FF-8614-C078-6B91-A52A732A92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5604" y="0"/>
            <a:ext cx="5236395" cy="5584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4419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endParaRPr lang="en-GB" sz="8000" dirty="0">
              <a:solidFill>
                <a:srgbClr val="A50021"/>
              </a:solidFill>
              <a:latin typeface="+mj-lt"/>
            </a:endParaRPr>
          </a:p>
        </p:txBody>
      </p:sp>
      <p:sp>
        <p:nvSpPr>
          <p:cNvPr id="5" name="TextBox 4"/>
          <p:cNvSpPr txBox="1"/>
          <p:nvPr/>
        </p:nvSpPr>
        <p:spPr>
          <a:xfrm>
            <a:off x="5655897" y="-95817"/>
            <a:ext cx="6436786" cy="5539978"/>
          </a:xfrm>
          <a:prstGeom prst="rect">
            <a:avLst/>
          </a:prstGeom>
          <a:noFill/>
        </p:spPr>
        <p:txBody>
          <a:bodyPr wrap="square" rtlCol="0">
            <a:spAutoFit/>
          </a:bodyPr>
          <a:lstStyle/>
          <a:p>
            <a:r>
              <a:rPr lang="en-GB" sz="2400" i="1" dirty="0">
                <a:solidFill>
                  <a:schemeClr val="bg1"/>
                </a:solidFill>
              </a:rPr>
              <a:t> </a:t>
            </a:r>
          </a:p>
          <a:p>
            <a:r>
              <a:rPr lang="en-GB" sz="3200" i="1" dirty="0">
                <a:solidFill>
                  <a:schemeClr val="bg1"/>
                </a:solidFill>
              </a:rPr>
              <a:t>We pray for the leaders in our country that they will act now to bring about change for the better.</a:t>
            </a:r>
          </a:p>
          <a:p>
            <a:r>
              <a:rPr lang="en-GB" sz="3200" i="1" dirty="0">
                <a:solidFill>
                  <a:srgbClr val="FFC000"/>
                </a:solidFill>
              </a:rPr>
              <a:t>Lord hear us…</a:t>
            </a:r>
          </a:p>
          <a:p>
            <a:endParaRPr lang="en-GB" sz="3200" i="1" dirty="0">
              <a:solidFill>
                <a:schemeClr val="bg1"/>
              </a:solidFill>
            </a:endParaRPr>
          </a:p>
          <a:p>
            <a:r>
              <a:rPr lang="en-GB" sz="3200" i="1" dirty="0">
                <a:solidFill>
                  <a:schemeClr val="bg1"/>
                </a:solidFill>
              </a:rPr>
              <a:t>We pray that we will follow the example of Jesus by walking, praying and working together.</a:t>
            </a:r>
          </a:p>
          <a:p>
            <a:r>
              <a:rPr lang="en-GB" sz="3200" i="1" dirty="0">
                <a:solidFill>
                  <a:srgbClr val="FFC000"/>
                </a:solidFill>
              </a:rPr>
              <a:t>Lord hear us…</a:t>
            </a:r>
          </a:p>
          <a:p>
            <a:endParaRPr lang="en-GB" sz="1000" i="1" dirty="0">
              <a:solidFill>
                <a:srgbClr val="FFC000"/>
              </a:solidFill>
            </a:endParaRPr>
          </a:p>
          <a:p>
            <a:pPr algn="ctr"/>
            <a:r>
              <a:rPr lang="en-GB" sz="3200" i="1" dirty="0">
                <a:solidFill>
                  <a:srgbClr val="FFC000"/>
                </a:solidFill>
              </a:rPr>
              <a:t>Our Father…</a:t>
            </a:r>
            <a:endParaRPr lang="en-GB" sz="4000" dirty="0">
              <a:solidFill>
                <a:schemeClr val="bg1"/>
              </a:solidFill>
              <a:latin typeface="+mj-lt"/>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903415" cy="1358000"/>
          </a:xfrm>
          <a:prstGeom prst="rect">
            <a:avLst/>
          </a:prstGeom>
        </p:spPr>
      </p:pic>
      <p:pic>
        <p:nvPicPr>
          <p:cNvPr id="2" name="Picture 2" descr="white lighted candle in dark room">
            <a:extLst>
              <a:ext uri="{FF2B5EF4-FFF2-40B4-BE49-F238E27FC236}">
                <a16:creationId xmlns:a16="http://schemas.microsoft.com/office/drawing/2014/main" id="{39660A2F-1D43-E3E7-3F19-B087595F1A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5236395" cy="5584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6030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pPr algn="ctr"/>
            <a:r>
              <a:rPr lang="en-GB" sz="8000" dirty="0">
                <a:solidFill>
                  <a:srgbClr val="009999"/>
                </a:solidFill>
                <a:latin typeface="Candara" panose="020E0502030303020204" pitchFamily="34" charset="0"/>
              </a:rPr>
              <a:t>     </a:t>
            </a:r>
            <a:r>
              <a:rPr lang="en-GB" sz="8000" dirty="0">
                <a:solidFill>
                  <a:srgbClr val="FF0000"/>
                </a:solidFill>
              </a:rPr>
              <a:t>Mission</a:t>
            </a:r>
          </a:p>
        </p:txBody>
      </p:sp>
      <p:sp>
        <p:nvSpPr>
          <p:cNvPr id="5" name="TextBox 4"/>
          <p:cNvSpPr txBox="1"/>
          <p:nvPr/>
        </p:nvSpPr>
        <p:spPr>
          <a:xfrm>
            <a:off x="-1" y="0"/>
            <a:ext cx="12191999" cy="2308324"/>
          </a:xfrm>
          <a:prstGeom prst="rect">
            <a:avLst/>
          </a:prstGeom>
          <a:noFill/>
        </p:spPr>
        <p:txBody>
          <a:bodyPr wrap="square" rtlCol="0">
            <a:spAutoFit/>
          </a:bodyPr>
          <a:lstStyle/>
          <a:p>
            <a:pPr algn="ctr"/>
            <a:r>
              <a:rPr lang="en-GB" sz="7200" dirty="0">
                <a:solidFill>
                  <a:schemeClr val="bg1"/>
                </a:solidFill>
                <a:latin typeface="Candara" panose="020E0502030303020204" pitchFamily="34" charset="0"/>
              </a:rPr>
              <a:t> </a:t>
            </a:r>
            <a:endParaRPr lang="en-GB" sz="4000" dirty="0">
              <a:solidFill>
                <a:schemeClr val="bg1"/>
              </a:solidFill>
              <a:latin typeface="+mj-lt"/>
            </a:endParaRPr>
          </a:p>
          <a:p>
            <a:endParaRPr lang="en-GB" sz="4000" dirty="0">
              <a:solidFill>
                <a:schemeClr val="bg1"/>
              </a:solidFill>
              <a:latin typeface="+mj-lt"/>
            </a:endParaRPr>
          </a:p>
          <a:p>
            <a:pPr marL="457200" indent="-457200">
              <a:buFont typeface="Arial" panose="020B0604020202020204" pitchFamily="34" charset="0"/>
              <a:buChar char="•"/>
            </a:pPr>
            <a:endParaRPr lang="en-GB" sz="3200" dirty="0">
              <a:solidFill>
                <a:schemeClr val="bg1"/>
              </a:solidFill>
              <a:latin typeface="+mj-lt"/>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903415" cy="1358000"/>
          </a:xfrm>
          <a:prstGeom prst="rect">
            <a:avLst/>
          </a:prstGeom>
        </p:spPr>
      </p:pic>
      <p:sp>
        <p:nvSpPr>
          <p:cNvPr id="3" name="TextBox 2">
            <a:extLst>
              <a:ext uri="{FF2B5EF4-FFF2-40B4-BE49-F238E27FC236}">
                <a16:creationId xmlns:a16="http://schemas.microsoft.com/office/drawing/2014/main" id="{9B186E19-B7C5-454D-89B2-D354D3D36760}"/>
              </a:ext>
            </a:extLst>
          </p:cNvPr>
          <p:cNvSpPr txBox="1"/>
          <p:nvPr/>
        </p:nvSpPr>
        <p:spPr>
          <a:xfrm>
            <a:off x="4682634" y="554932"/>
            <a:ext cx="6838121" cy="5016758"/>
          </a:xfrm>
          <a:prstGeom prst="rect">
            <a:avLst/>
          </a:prstGeom>
          <a:noFill/>
        </p:spPr>
        <p:txBody>
          <a:bodyPr wrap="square" rtlCol="0">
            <a:spAutoFit/>
          </a:bodyPr>
          <a:lstStyle/>
          <a:p>
            <a:r>
              <a:rPr lang="en-GB" sz="3200" dirty="0">
                <a:solidFill>
                  <a:schemeClr val="bg1"/>
                </a:solidFill>
              </a:rPr>
              <a:t>In your tutor/form time complete an activity from the pack based on the theme, and then live this out in your life:</a:t>
            </a:r>
          </a:p>
          <a:p>
            <a:endParaRPr lang="en-GB" sz="2800" dirty="0">
              <a:solidFill>
                <a:schemeClr val="bg1"/>
              </a:solidFill>
            </a:endParaRPr>
          </a:p>
          <a:p>
            <a:pPr algn="ctr"/>
            <a:r>
              <a:rPr lang="en-GB" sz="5400" dirty="0">
                <a:solidFill>
                  <a:srgbClr val="FFC000"/>
                </a:solidFill>
              </a:rPr>
              <a:t>Walking, praying and working together  </a:t>
            </a:r>
          </a:p>
          <a:p>
            <a:endParaRPr lang="en-GB" sz="2800" dirty="0">
              <a:solidFill>
                <a:srgbClr val="FFC000"/>
              </a:solidFill>
            </a:endParaRPr>
          </a:p>
          <a:p>
            <a:endParaRPr lang="en-GB" sz="2800" dirty="0">
              <a:solidFill>
                <a:schemeClr val="bg1"/>
              </a:solidFill>
            </a:endParaRPr>
          </a:p>
        </p:txBody>
      </p:sp>
      <p:pic>
        <p:nvPicPr>
          <p:cNvPr id="2" name="Picture 1">
            <a:extLst>
              <a:ext uri="{FF2B5EF4-FFF2-40B4-BE49-F238E27FC236}">
                <a16:creationId xmlns:a16="http://schemas.microsoft.com/office/drawing/2014/main" id="{2B88862A-BC92-41B5-959F-F62010A6AE3B}"/>
              </a:ext>
            </a:extLst>
          </p:cNvPr>
          <p:cNvPicPr>
            <a:picLocks noChangeAspect="1"/>
          </p:cNvPicPr>
          <p:nvPr/>
        </p:nvPicPr>
        <p:blipFill>
          <a:blip r:embed="rId4"/>
          <a:stretch>
            <a:fillRect/>
          </a:stretch>
        </p:blipFill>
        <p:spPr>
          <a:xfrm>
            <a:off x="-1194359" y="-308113"/>
            <a:ext cx="7071352" cy="5892987"/>
          </a:xfrm>
          <a:prstGeom prst="rect">
            <a:avLst/>
          </a:prstGeom>
        </p:spPr>
      </p:pic>
    </p:spTree>
    <p:extLst>
      <p:ext uri="{BB962C8B-B14F-4D97-AF65-F5344CB8AC3E}">
        <p14:creationId xmlns:p14="http://schemas.microsoft.com/office/powerpoint/2010/main" val="3509452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5584874"/>
            <a:ext cx="12192000" cy="1323439"/>
          </a:xfrm>
          <a:prstGeom prst="rect">
            <a:avLst/>
          </a:prstGeom>
          <a:solidFill>
            <a:schemeClr val="bg1"/>
          </a:solidFill>
          <a:ln>
            <a:solidFill>
              <a:schemeClr val="bg1"/>
            </a:solidFill>
          </a:ln>
        </p:spPr>
        <p:txBody>
          <a:bodyPr wrap="square" rtlCol="0">
            <a:spAutoFit/>
          </a:bodyPr>
          <a:lstStyle/>
          <a:p>
            <a:pPr algn="ctr"/>
            <a:r>
              <a:rPr lang="en-GB" sz="8000" dirty="0">
                <a:solidFill>
                  <a:srgbClr val="009999"/>
                </a:solidFill>
                <a:latin typeface="Candara" panose="020E0502030303020204" pitchFamily="34" charset="0"/>
              </a:rPr>
              <a:t>     </a:t>
            </a:r>
            <a:r>
              <a:rPr lang="en-GB" sz="8000" dirty="0">
                <a:solidFill>
                  <a:srgbClr val="FF0000"/>
                </a:solidFill>
              </a:rPr>
              <a:t>Mission</a:t>
            </a:r>
          </a:p>
        </p:txBody>
      </p:sp>
      <p:sp>
        <p:nvSpPr>
          <p:cNvPr id="5" name="TextBox 4"/>
          <p:cNvSpPr txBox="1"/>
          <p:nvPr/>
        </p:nvSpPr>
        <p:spPr>
          <a:xfrm>
            <a:off x="-1" y="0"/>
            <a:ext cx="12191999" cy="2308324"/>
          </a:xfrm>
          <a:prstGeom prst="rect">
            <a:avLst/>
          </a:prstGeom>
          <a:noFill/>
        </p:spPr>
        <p:txBody>
          <a:bodyPr wrap="square" rtlCol="0">
            <a:spAutoFit/>
          </a:bodyPr>
          <a:lstStyle/>
          <a:p>
            <a:pPr algn="ctr"/>
            <a:r>
              <a:rPr lang="en-GB" sz="7200" dirty="0">
                <a:solidFill>
                  <a:schemeClr val="bg1"/>
                </a:solidFill>
                <a:latin typeface="Candara" panose="020E0502030303020204" pitchFamily="34" charset="0"/>
              </a:rPr>
              <a:t> </a:t>
            </a:r>
            <a:endParaRPr lang="en-GB" sz="4000" dirty="0">
              <a:solidFill>
                <a:schemeClr val="bg1"/>
              </a:solidFill>
              <a:latin typeface="+mj-lt"/>
            </a:endParaRPr>
          </a:p>
          <a:p>
            <a:endParaRPr lang="en-GB" sz="4000" dirty="0">
              <a:solidFill>
                <a:schemeClr val="bg1"/>
              </a:solidFill>
              <a:latin typeface="+mj-lt"/>
            </a:endParaRPr>
          </a:p>
          <a:p>
            <a:pPr marL="457200" indent="-457200">
              <a:buFont typeface="Arial" panose="020B0604020202020204" pitchFamily="34" charset="0"/>
              <a:buChar char="•"/>
            </a:pPr>
            <a:endParaRPr lang="en-GB" sz="3200" dirty="0">
              <a:solidFill>
                <a:schemeClr val="bg1"/>
              </a:solidFill>
              <a:latin typeface="+mj-lt"/>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584874"/>
            <a:ext cx="903415" cy="1358000"/>
          </a:xfrm>
          <a:prstGeom prst="rect">
            <a:avLst/>
          </a:prstGeom>
        </p:spPr>
      </p:pic>
      <p:sp>
        <p:nvSpPr>
          <p:cNvPr id="3" name="TextBox 2">
            <a:extLst>
              <a:ext uri="{FF2B5EF4-FFF2-40B4-BE49-F238E27FC236}">
                <a16:creationId xmlns:a16="http://schemas.microsoft.com/office/drawing/2014/main" id="{9B186E19-B7C5-454D-89B2-D354D3D36760}"/>
              </a:ext>
            </a:extLst>
          </p:cNvPr>
          <p:cNvSpPr txBox="1"/>
          <p:nvPr/>
        </p:nvSpPr>
        <p:spPr>
          <a:xfrm>
            <a:off x="4744279" y="339175"/>
            <a:ext cx="6838121" cy="4570482"/>
          </a:xfrm>
          <a:prstGeom prst="rect">
            <a:avLst/>
          </a:prstGeom>
          <a:noFill/>
        </p:spPr>
        <p:txBody>
          <a:bodyPr wrap="square" rtlCol="0">
            <a:spAutoFit/>
          </a:bodyPr>
          <a:lstStyle/>
          <a:p>
            <a:r>
              <a:rPr lang="en-GB" sz="4000" dirty="0">
                <a:solidFill>
                  <a:schemeClr val="bg1"/>
                </a:solidFill>
              </a:rPr>
              <a:t>Consider: </a:t>
            </a:r>
          </a:p>
          <a:p>
            <a:endParaRPr lang="en-GB" sz="1100" dirty="0">
              <a:solidFill>
                <a:schemeClr val="bg1"/>
              </a:solidFill>
            </a:endParaRPr>
          </a:p>
          <a:p>
            <a:pPr algn="ctr"/>
            <a:r>
              <a:rPr lang="en-GB" sz="4000" dirty="0">
                <a:solidFill>
                  <a:schemeClr val="bg1"/>
                </a:solidFill>
              </a:rPr>
              <a:t>Creating a class or school display and then sending a photo to your Diocesan Adviser with a brief description of who you are and what you did.</a:t>
            </a:r>
          </a:p>
        </p:txBody>
      </p:sp>
      <p:pic>
        <p:nvPicPr>
          <p:cNvPr id="2" name="Picture 1">
            <a:extLst>
              <a:ext uri="{FF2B5EF4-FFF2-40B4-BE49-F238E27FC236}">
                <a16:creationId xmlns:a16="http://schemas.microsoft.com/office/drawing/2014/main" id="{2B88862A-BC92-41B5-959F-F62010A6AE3B}"/>
              </a:ext>
            </a:extLst>
          </p:cNvPr>
          <p:cNvPicPr>
            <a:picLocks noChangeAspect="1"/>
          </p:cNvPicPr>
          <p:nvPr/>
        </p:nvPicPr>
        <p:blipFill>
          <a:blip r:embed="rId4"/>
          <a:stretch>
            <a:fillRect/>
          </a:stretch>
        </p:blipFill>
        <p:spPr>
          <a:xfrm>
            <a:off x="-975354" y="-300407"/>
            <a:ext cx="7071352" cy="5892987"/>
          </a:xfrm>
          <a:prstGeom prst="rect">
            <a:avLst/>
          </a:prstGeom>
        </p:spPr>
      </p:pic>
    </p:spTree>
    <p:extLst>
      <p:ext uri="{BB962C8B-B14F-4D97-AF65-F5344CB8AC3E}">
        <p14:creationId xmlns:p14="http://schemas.microsoft.com/office/powerpoint/2010/main" val="4868597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11675</TotalTime>
  <Words>433</Words>
  <Application>Microsoft Office PowerPoint</Application>
  <PresentationFormat>Widescreen</PresentationFormat>
  <Paragraphs>60</Paragraphs>
  <Slides>11</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Candara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SCCM01</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Amanda Crowley</dc:creator>
  <cp:lastModifiedBy>Andrew O'Neill</cp:lastModifiedBy>
  <cp:revision>155</cp:revision>
  <dcterms:created xsi:type="dcterms:W3CDTF">2020-10-07T15:56:12Z</dcterms:created>
  <dcterms:modified xsi:type="dcterms:W3CDTF">2023-01-13T22:06:22Z</dcterms:modified>
</cp:coreProperties>
</file>