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80" r:id="rId8"/>
    <p:sldId id="262" r:id="rId9"/>
    <p:sldId id="264" r:id="rId10"/>
    <p:sldId id="265" r:id="rId11"/>
    <p:sldId id="266" r:id="rId12"/>
    <p:sldId id="267" r:id="rId13"/>
    <p:sldId id="268" r:id="rId14"/>
    <p:sldId id="269" r:id="rId15"/>
    <p:sldId id="271" r:id="rId16"/>
    <p:sldId id="272" r:id="rId17"/>
    <p:sldId id="273" r:id="rId18"/>
    <p:sldId id="275" r:id="rId19"/>
    <p:sldId id="274" r:id="rId20"/>
    <p:sldId id="276" r:id="rId21"/>
    <p:sldId id="281" r:id="rId22"/>
    <p:sldId id="282" r:id="rId23"/>
    <p:sldId id="279" r:id="rId24"/>
    <p:sldId id="293" r:id="rId25"/>
    <p:sldId id="290" r:id="rId26"/>
    <p:sldId id="291" r:id="rId27"/>
    <p:sldId id="289"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p:cViewPr varScale="1">
        <p:scale>
          <a:sx n="108" d="100"/>
          <a:sy n="108" d="100"/>
        </p:scale>
        <p:origin x="174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57658F4-BAD1-4178-A1C9-9E9D8658171E}"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4243605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7658F4-BAD1-4178-A1C9-9E9D8658171E}"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221461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7658F4-BAD1-4178-A1C9-9E9D8658171E}"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2313135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57658F4-BAD1-4178-A1C9-9E9D8658171E}" type="datetimeFigureOut">
              <a:rPr lang="en-GB" smtClean="0"/>
              <a:t>20/07/2020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3629512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57658F4-BAD1-4178-A1C9-9E9D8658171E}" type="datetimeFigureOut">
              <a:rPr lang="en-GB" smtClean="0"/>
              <a:t>20/07/2020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47522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7658F4-BAD1-4178-A1C9-9E9D8658171E}" type="datetimeFigureOut">
              <a:rPr lang="en-GB" smtClean="0"/>
              <a:t>20/07/2020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1599341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7658F4-BAD1-4178-A1C9-9E9D8658171E}" type="datetimeFigureOut">
              <a:rPr lang="en-GB" smtClean="0"/>
              <a:t>20/07/2020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3767764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7658F4-BAD1-4178-A1C9-9E9D8658171E}" type="datetimeFigureOut">
              <a:rPr lang="en-GB" smtClean="0"/>
              <a:t>20/07/2020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3892422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7658F4-BAD1-4178-A1C9-9E9D8658171E}" type="datetimeFigureOut">
              <a:rPr lang="en-GB" smtClean="0"/>
              <a:t>20/07/2020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475848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7658F4-BAD1-4178-A1C9-9E9D8658171E}"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115589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7658F4-BAD1-4178-A1C9-9E9D8658171E}"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1909198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7658F4-BAD1-4178-A1C9-9E9D8658171E}" type="datetimeFigureOut">
              <a:rPr lang="en-GB" smtClean="0"/>
              <a:t>20/07/2020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3EE7E2-0804-4F93-A201-4BEE64D7019D}" type="slidenum">
              <a:rPr lang="en-GB" smtClean="0"/>
              <a:t>‹#›</a:t>
            </a:fld>
            <a:endParaRPr lang="en-GB"/>
          </a:p>
        </p:txBody>
      </p:sp>
    </p:spTree>
    <p:extLst>
      <p:ext uri="{BB962C8B-B14F-4D97-AF65-F5344CB8AC3E}">
        <p14:creationId xmlns:p14="http://schemas.microsoft.com/office/powerpoint/2010/main" val="4178362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thehtm.org/"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cbcew.org.uk/plain/wp-content/uploads/sites/3/2018/11/one-bread-one-body-1998.pdf"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124744"/>
            <a:ext cx="8136904" cy="1470025"/>
          </a:xfrm>
        </p:spPr>
        <p:txBody>
          <a:bodyPr>
            <a:normAutofit fontScale="90000"/>
          </a:bodyPr>
          <a:lstStyle/>
          <a:p>
            <a:r>
              <a:rPr lang="en-GB" b="1" dirty="0">
                <a:latin typeface="Lucida Sans" pitchFamily="34" charset="0"/>
              </a:rPr>
              <a:t>The Eucharist as a sign of the Church’s Unity:</a:t>
            </a:r>
            <a:br>
              <a:rPr lang="en-GB" b="1" dirty="0">
                <a:latin typeface="Lucida Sans" pitchFamily="34" charset="0"/>
              </a:rPr>
            </a:br>
            <a:r>
              <a:rPr lang="en-GB" b="1" dirty="0">
                <a:latin typeface="Lucida Sans" pitchFamily="34" charset="0"/>
              </a:rPr>
              <a:t>“One Bread, One Body” revisited</a:t>
            </a:r>
          </a:p>
        </p:txBody>
      </p:sp>
      <p:sp>
        <p:nvSpPr>
          <p:cNvPr id="3" name="Subtitle 2"/>
          <p:cNvSpPr>
            <a:spLocks noGrp="1"/>
          </p:cNvSpPr>
          <p:nvPr>
            <p:ph type="subTitle" idx="1"/>
          </p:nvPr>
        </p:nvSpPr>
        <p:spPr>
          <a:xfrm>
            <a:off x="1403648" y="4221088"/>
            <a:ext cx="6400800" cy="1752600"/>
          </a:xfrm>
        </p:spPr>
        <p:txBody>
          <a:bodyPr>
            <a:normAutofit fontScale="85000" lnSpcReduction="10000"/>
          </a:bodyPr>
          <a:lstStyle/>
          <a:p>
            <a:r>
              <a:rPr lang="en-GB" sz="2000" b="1" dirty="0" err="1">
                <a:latin typeface="Lucida Sans" pitchFamily="34" charset="0"/>
              </a:rPr>
              <a:t>Fr</a:t>
            </a:r>
            <a:r>
              <a:rPr lang="en-GB" sz="2000" b="1" dirty="0">
                <a:latin typeface="Lucida Sans" pitchFamily="34" charset="0"/>
              </a:rPr>
              <a:t> Dominic Robinson, SJ</a:t>
            </a:r>
          </a:p>
          <a:p>
            <a:r>
              <a:rPr lang="en-GB" sz="2000" b="1" dirty="0">
                <a:latin typeface="Lucida Sans" pitchFamily="34" charset="0"/>
              </a:rPr>
              <a:t>with ecumenical colleagues:</a:t>
            </a:r>
          </a:p>
          <a:p>
            <a:r>
              <a:rPr lang="en-GB" sz="2000" b="1" dirty="0">
                <a:latin typeface="Lucida Sans" pitchFamily="34" charset="0"/>
              </a:rPr>
              <a:t>Revd Callan Slipper (Church of England)</a:t>
            </a:r>
          </a:p>
          <a:p>
            <a:r>
              <a:rPr lang="en-GB" sz="2000" b="1">
                <a:latin typeface="Lucida Sans" pitchFamily="34" charset="0"/>
              </a:rPr>
              <a:t>Major </a:t>
            </a:r>
            <a:r>
              <a:rPr lang="en-GB" sz="2000" b="1" dirty="0">
                <a:latin typeface="Lucida Sans" pitchFamily="34" charset="0"/>
              </a:rPr>
              <a:t>David Evans (Salvation Army)</a:t>
            </a:r>
          </a:p>
          <a:p>
            <a:r>
              <a:rPr lang="en-GB" sz="2000" b="1" dirty="0">
                <a:latin typeface="Lucida Sans" pitchFamily="34" charset="0"/>
              </a:rPr>
              <a:t>Revd Neil </a:t>
            </a:r>
            <a:r>
              <a:rPr lang="en-GB" sz="2000" b="1" dirty="0" err="1">
                <a:latin typeface="Lucida Sans" pitchFamily="34" charset="0"/>
              </a:rPr>
              <a:t>Stubbens</a:t>
            </a:r>
            <a:r>
              <a:rPr lang="en-GB" sz="2000" b="1" dirty="0">
                <a:latin typeface="Lucida Sans" pitchFamily="34" charset="0"/>
              </a:rPr>
              <a:t> (Methodist Church)</a:t>
            </a:r>
          </a:p>
          <a:p>
            <a:r>
              <a:rPr lang="en-GB" sz="2000" b="1" dirty="0">
                <a:latin typeface="Lucida Sans" pitchFamily="34" charset="0"/>
              </a:rPr>
              <a:t>Canon John O’Toole (Roman Catholic Church)</a:t>
            </a:r>
          </a:p>
          <a:p>
            <a:endParaRPr lang="en-GB" sz="2000" b="1" dirty="0">
              <a:latin typeface="Lucida Sans" pitchFamily="34" charset="0"/>
            </a:endParaRPr>
          </a:p>
        </p:txBody>
      </p:sp>
    </p:spTree>
    <p:extLst>
      <p:ext uri="{BB962C8B-B14F-4D97-AF65-F5344CB8AC3E}">
        <p14:creationId xmlns:p14="http://schemas.microsoft.com/office/powerpoint/2010/main" val="3618974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b="1" dirty="0">
                <a:latin typeface="Lucida Sans" pitchFamily="34" charset="0"/>
              </a:rPr>
              <a:t>One Bread, One Body</a:t>
            </a:r>
            <a:br>
              <a:rPr lang="en-GB" dirty="0">
                <a:latin typeface="Lucida Sans" pitchFamily="34" charset="0"/>
              </a:rPr>
            </a:br>
            <a:r>
              <a:rPr lang="en-GB" sz="2700" dirty="0">
                <a:latin typeface="Lucida Sans" pitchFamily="34" charset="0"/>
              </a:rPr>
              <a:t>Document of the Bishops’ Conferences of</a:t>
            </a:r>
            <a:br>
              <a:rPr lang="en-GB" sz="2700" dirty="0">
                <a:latin typeface="Lucida Sans" pitchFamily="34" charset="0"/>
              </a:rPr>
            </a:br>
            <a:r>
              <a:rPr lang="en-GB" sz="2700" dirty="0">
                <a:latin typeface="Lucida Sans" pitchFamily="34" charset="0"/>
              </a:rPr>
              <a:t>England &amp; Wales, Scotland &amp; Ireland, 1998</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43808" y="1916832"/>
            <a:ext cx="3378560" cy="4525963"/>
          </a:xfrm>
        </p:spPr>
      </p:pic>
    </p:spTree>
    <p:extLst>
      <p:ext uri="{BB962C8B-B14F-4D97-AF65-F5344CB8AC3E}">
        <p14:creationId xmlns:p14="http://schemas.microsoft.com/office/powerpoint/2010/main" val="943789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b="1" dirty="0">
                <a:latin typeface="Lucida Sans" panose="020B0602030504020204" pitchFamily="34" charset="0"/>
              </a:rPr>
              <a:t>THE EUCHARIST AS</a:t>
            </a:r>
            <a:br>
              <a:rPr lang="en-GB" b="1" dirty="0">
                <a:latin typeface="Lucida Sans" panose="020B0602030504020204" pitchFamily="34" charset="0"/>
              </a:rPr>
            </a:br>
            <a:r>
              <a:rPr lang="en-GB" b="1" dirty="0">
                <a:latin typeface="Lucida Sans" panose="020B0602030504020204" pitchFamily="34" charset="0"/>
              </a:rPr>
              <a:t>A SACRAMENT OF UNITY</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058842"/>
            <a:ext cx="8229600" cy="3608679"/>
          </a:xfrm>
        </p:spPr>
      </p:pic>
    </p:spTree>
    <p:extLst>
      <p:ext uri="{BB962C8B-B14F-4D97-AF65-F5344CB8AC3E}">
        <p14:creationId xmlns:p14="http://schemas.microsoft.com/office/powerpoint/2010/main" val="1789081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fontScale="90000"/>
          </a:bodyPr>
          <a:lstStyle/>
          <a:p>
            <a:r>
              <a:rPr lang="en-GB" b="1" dirty="0">
                <a:latin typeface="Lucida Sans" pitchFamily="34" charset="0"/>
              </a:rPr>
              <a:t>Where are we in the painting?</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058842"/>
            <a:ext cx="8229600" cy="3608679"/>
          </a:xfrm>
        </p:spPr>
      </p:pic>
    </p:spTree>
    <p:extLst>
      <p:ext uri="{BB962C8B-B14F-4D97-AF65-F5344CB8AC3E}">
        <p14:creationId xmlns:p14="http://schemas.microsoft.com/office/powerpoint/2010/main" val="3321260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en-GB" b="1" dirty="0"/>
              <a:t>The Lord’s Supper, not ours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060848"/>
            <a:ext cx="8229600" cy="3608679"/>
          </a:xfrm>
        </p:spPr>
      </p:pic>
    </p:spTree>
    <p:extLst>
      <p:ext uri="{BB962C8B-B14F-4D97-AF65-F5344CB8AC3E}">
        <p14:creationId xmlns:p14="http://schemas.microsoft.com/office/powerpoint/2010/main" val="2945879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013576" cy="1143000"/>
          </a:xfrm>
        </p:spPr>
        <p:txBody>
          <a:bodyPr>
            <a:normAutofit fontScale="90000"/>
          </a:bodyPr>
          <a:lstStyle/>
          <a:p>
            <a:r>
              <a:rPr lang="en-GB" b="1" dirty="0">
                <a:latin typeface="Lucida Sans" panose="020B0602030504020204" pitchFamily="34" charset="0"/>
              </a:rPr>
              <a:t>THE UNITY OF THE ONE BODY</a:t>
            </a:r>
            <a:br>
              <a:rPr lang="en-GB" b="1" dirty="0">
                <a:latin typeface="Lucida Sans" panose="020B0602030504020204" pitchFamily="34" charset="0"/>
              </a:rPr>
            </a:br>
            <a:r>
              <a:rPr lang="en-GB" b="1" dirty="0">
                <a:latin typeface="Lucida Sans" panose="020B0602030504020204" pitchFamily="34" charset="0"/>
              </a:rPr>
              <a:t>OF CHRIST</a:t>
            </a:r>
          </a:p>
        </p:txBody>
      </p:sp>
      <p:sp>
        <p:nvSpPr>
          <p:cNvPr id="3" name="Content Placeholder 2"/>
          <p:cNvSpPr>
            <a:spLocks noGrp="1"/>
          </p:cNvSpPr>
          <p:nvPr>
            <p:ph idx="1"/>
          </p:nvPr>
        </p:nvSpPr>
        <p:spPr>
          <a:xfrm>
            <a:off x="467544" y="2348880"/>
            <a:ext cx="8229600" cy="3629000"/>
          </a:xfrm>
        </p:spPr>
        <p:txBody>
          <a:bodyPr>
            <a:normAutofit/>
          </a:bodyPr>
          <a:lstStyle/>
          <a:p>
            <a:r>
              <a:rPr lang="en-GB" b="1" dirty="0">
                <a:latin typeface="Lucida Sans" pitchFamily="34" charset="0"/>
              </a:rPr>
              <a:t>Preserving &amp; deepening</a:t>
            </a:r>
          </a:p>
          <a:p>
            <a:endParaRPr lang="en-GB" b="1" dirty="0">
              <a:latin typeface="Lucida Sans" pitchFamily="34" charset="0"/>
            </a:endParaRPr>
          </a:p>
          <a:p>
            <a:r>
              <a:rPr lang="en-GB" b="1" dirty="0">
                <a:latin typeface="Lucida Sans" pitchFamily="34" charset="0"/>
              </a:rPr>
              <a:t>Speaking the truth in love </a:t>
            </a:r>
          </a:p>
          <a:p>
            <a:endParaRPr lang="en-GB" b="1" dirty="0">
              <a:latin typeface="Lucida Sans" pitchFamily="34" charset="0"/>
            </a:endParaRPr>
          </a:p>
          <a:p>
            <a:r>
              <a:rPr lang="en-GB" b="1" dirty="0">
                <a:latin typeface="Lucida Sans" pitchFamily="34" charset="0"/>
              </a:rPr>
              <a:t>so all may grow together into Christ</a:t>
            </a:r>
          </a:p>
        </p:txBody>
      </p:sp>
    </p:spTree>
    <p:extLst>
      <p:ext uri="{BB962C8B-B14F-4D97-AF65-F5344CB8AC3E}">
        <p14:creationId xmlns:p14="http://schemas.microsoft.com/office/powerpoint/2010/main" val="2655667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013576" cy="1143000"/>
          </a:xfrm>
        </p:spPr>
        <p:txBody>
          <a:bodyPr>
            <a:normAutofit fontScale="90000"/>
          </a:bodyPr>
          <a:lstStyle/>
          <a:p>
            <a:r>
              <a:rPr lang="en-GB" b="1" dirty="0">
                <a:latin typeface="Lucida Sans" panose="020B0602030504020204" pitchFamily="34" charset="0"/>
              </a:rPr>
              <a:t>THE UNITY OF THE ONE BODY</a:t>
            </a:r>
            <a:br>
              <a:rPr lang="en-GB" b="1" dirty="0">
                <a:latin typeface="Lucida Sans" panose="020B0602030504020204" pitchFamily="34" charset="0"/>
              </a:rPr>
            </a:br>
            <a:r>
              <a:rPr lang="en-GB" b="1" dirty="0">
                <a:latin typeface="Lucida Sans" panose="020B0602030504020204" pitchFamily="34" charset="0"/>
              </a:rPr>
              <a:t>OF CHRIST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1947131"/>
            <a:ext cx="6480720" cy="4321020"/>
          </a:xfrm>
          <a:prstGeom prst="rect">
            <a:avLst/>
          </a:prstGeom>
        </p:spPr>
      </p:pic>
      <p:sp>
        <p:nvSpPr>
          <p:cNvPr id="6" name="TextBox 5"/>
          <p:cNvSpPr txBox="1"/>
          <p:nvPr/>
        </p:nvSpPr>
        <p:spPr>
          <a:xfrm>
            <a:off x="1350723" y="4365104"/>
            <a:ext cx="2304256" cy="1261884"/>
          </a:xfrm>
          <a:prstGeom prst="rect">
            <a:avLst/>
          </a:prstGeom>
          <a:noFill/>
        </p:spPr>
        <p:txBody>
          <a:bodyPr wrap="square" rtlCol="0">
            <a:spAutoFit/>
          </a:bodyPr>
          <a:lstStyle/>
          <a:p>
            <a:r>
              <a:rPr lang="en-GB" sz="4400" dirty="0">
                <a:solidFill>
                  <a:schemeClr val="bg1"/>
                </a:solidFill>
                <a:latin typeface="Monotype Corsiva" panose="03010101010201010101" pitchFamily="66" charset="0"/>
              </a:rPr>
              <a:t>Christian</a:t>
            </a:r>
          </a:p>
          <a:p>
            <a:r>
              <a:rPr lang="en-GB" sz="3200" dirty="0">
                <a:solidFill>
                  <a:schemeClr val="bg1"/>
                </a:solidFill>
                <a:latin typeface="Constantia" panose="02030602050306030303" pitchFamily="18" charset="0"/>
              </a:rPr>
              <a:t>UNITY</a:t>
            </a:r>
          </a:p>
        </p:txBody>
      </p:sp>
    </p:spTree>
    <p:extLst>
      <p:ext uri="{BB962C8B-B14F-4D97-AF65-F5344CB8AC3E}">
        <p14:creationId xmlns:p14="http://schemas.microsoft.com/office/powerpoint/2010/main" val="2315855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r>
              <a:rPr lang="en-GB" sz="4000" dirty="0">
                <a:latin typeface="Lucida Sans" pitchFamily="34" charset="0"/>
              </a:rPr>
              <a:t>THE EUCHARIST UNITES US</a:t>
            </a:r>
          </a:p>
        </p:txBody>
      </p:sp>
      <p:sp>
        <p:nvSpPr>
          <p:cNvPr id="3" name="Content Placeholder 2"/>
          <p:cNvSpPr>
            <a:spLocks noGrp="1"/>
          </p:cNvSpPr>
          <p:nvPr>
            <p:ph idx="1"/>
          </p:nvPr>
        </p:nvSpPr>
        <p:spPr>
          <a:xfrm>
            <a:off x="457200" y="1600201"/>
            <a:ext cx="8229600" cy="3989040"/>
          </a:xfrm>
        </p:spPr>
        <p:txBody>
          <a:bodyPr/>
          <a:lstStyle/>
          <a:p>
            <a:r>
              <a:rPr lang="en-GB" dirty="0"/>
              <a:t>Above all in Eucharist we become one in Christ</a:t>
            </a:r>
          </a:p>
          <a:p>
            <a:endParaRPr lang="en-GB" dirty="0"/>
          </a:p>
          <a:p>
            <a:r>
              <a:rPr lang="en-GB" dirty="0"/>
              <a:t>So no full unity without:</a:t>
            </a:r>
          </a:p>
          <a:p>
            <a:pPr>
              <a:buFont typeface="Wingdings" pitchFamily="2" charset="2"/>
              <a:buChar char="q"/>
            </a:pPr>
            <a:r>
              <a:rPr lang="en-GB" dirty="0"/>
              <a:t> unity in Eucharist </a:t>
            </a:r>
          </a:p>
          <a:p>
            <a:pPr>
              <a:buFont typeface="Wingdings" pitchFamily="2" charset="2"/>
              <a:buChar char="q"/>
            </a:pPr>
            <a:r>
              <a:rPr lang="en-GB" dirty="0"/>
              <a:t>shared understanding of what it contains &amp; signifies</a:t>
            </a:r>
          </a:p>
        </p:txBody>
      </p:sp>
    </p:spTree>
    <p:extLst>
      <p:ext uri="{BB962C8B-B14F-4D97-AF65-F5344CB8AC3E}">
        <p14:creationId xmlns:p14="http://schemas.microsoft.com/office/powerpoint/2010/main" val="1301948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dirty="0">
                <a:latin typeface="Lucida Sans" pitchFamily="34" charset="0"/>
              </a:rPr>
              <a:t>CONTEMPORARY ECUMENICAL CONTEXT</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19672" y="1916832"/>
            <a:ext cx="6192688" cy="4299790"/>
          </a:xfrm>
        </p:spPr>
      </p:pic>
    </p:spTree>
    <p:extLst>
      <p:ext uri="{BB962C8B-B14F-4D97-AF65-F5344CB8AC3E}">
        <p14:creationId xmlns:p14="http://schemas.microsoft.com/office/powerpoint/2010/main" val="3158672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dirty="0">
                <a:latin typeface="Lucida Sans" pitchFamily="34" charset="0"/>
              </a:rPr>
              <a:t>CONTEMPORARY ECUMENICAL CONTEXT</a:t>
            </a:r>
          </a:p>
        </p:txBody>
      </p:sp>
      <p:sp>
        <p:nvSpPr>
          <p:cNvPr id="3" name="Content Placeholder 2"/>
          <p:cNvSpPr>
            <a:spLocks noGrp="1"/>
          </p:cNvSpPr>
          <p:nvPr>
            <p:ph idx="1"/>
          </p:nvPr>
        </p:nvSpPr>
        <p:spPr>
          <a:xfrm>
            <a:off x="467544" y="1988840"/>
            <a:ext cx="8229600" cy="3960440"/>
          </a:xfrm>
        </p:spPr>
        <p:txBody>
          <a:bodyPr/>
          <a:lstStyle/>
          <a:p>
            <a:r>
              <a:rPr lang="en-GB" dirty="0">
                <a:latin typeface="Lucida Sans" pitchFamily="34" charset="0"/>
              </a:rPr>
              <a:t>“Special account” of situation together:</a:t>
            </a:r>
          </a:p>
          <a:p>
            <a:endParaRPr lang="en-GB" dirty="0">
              <a:latin typeface="Lucida Sans" pitchFamily="34" charset="0"/>
            </a:endParaRPr>
          </a:p>
          <a:p>
            <a:pPr>
              <a:buFont typeface="Wingdings" pitchFamily="2" charset="2"/>
              <a:buChar char="q"/>
            </a:pPr>
            <a:r>
              <a:rPr lang="en-GB" dirty="0">
                <a:latin typeface="Lucida Sans" pitchFamily="34" charset="0"/>
              </a:rPr>
              <a:t>Praying &amp; working</a:t>
            </a:r>
          </a:p>
          <a:p>
            <a:pPr>
              <a:buFont typeface="Wingdings" pitchFamily="2" charset="2"/>
              <a:buChar char="q"/>
            </a:pPr>
            <a:r>
              <a:rPr lang="en-GB" dirty="0">
                <a:latin typeface="Lucida Sans" pitchFamily="34" charset="0"/>
              </a:rPr>
              <a:t>Marriage</a:t>
            </a:r>
          </a:p>
          <a:p>
            <a:pPr>
              <a:buFont typeface="Wingdings" pitchFamily="2" charset="2"/>
              <a:buChar char="q"/>
            </a:pPr>
            <a:r>
              <a:rPr lang="en-GB" dirty="0">
                <a:latin typeface="Lucida Sans" pitchFamily="34" charset="0"/>
              </a:rPr>
              <a:t>Growing agreement</a:t>
            </a:r>
          </a:p>
          <a:p>
            <a:pPr>
              <a:buFont typeface="Wingdings" pitchFamily="2" charset="2"/>
              <a:buChar char="q"/>
            </a:pPr>
            <a:r>
              <a:rPr lang="en-GB" dirty="0">
                <a:latin typeface="Lucida Sans" pitchFamily="34" charset="0"/>
              </a:rPr>
              <a:t>“Burning desire” for unity</a:t>
            </a:r>
          </a:p>
        </p:txBody>
      </p:sp>
    </p:spTree>
    <p:extLst>
      <p:ext uri="{BB962C8B-B14F-4D97-AF65-F5344CB8AC3E}">
        <p14:creationId xmlns:p14="http://schemas.microsoft.com/office/powerpoint/2010/main" val="3294925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dirty="0">
                <a:latin typeface="Lucida Sans" pitchFamily="34" charset="0"/>
              </a:rPr>
              <a:t>CONTEMPORARY ECUMENICAL CONTEXT</a:t>
            </a:r>
            <a:endParaRPr lang="en-GB"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53" t="-60" r="8992" b="11814"/>
          <a:stretch/>
        </p:blipFill>
        <p:spPr>
          <a:xfrm>
            <a:off x="1979712" y="1988840"/>
            <a:ext cx="5184043" cy="3893965"/>
          </a:xfrm>
        </p:spPr>
      </p:pic>
    </p:spTree>
    <p:extLst>
      <p:ext uri="{BB962C8B-B14F-4D97-AF65-F5344CB8AC3E}">
        <p14:creationId xmlns:p14="http://schemas.microsoft.com/office/powerpoint/2010/main" val="742653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Lucida Sans" pitchFamily="34" charset="0"/>
            </a:endParaRPr>
          </a:p>
        </p:txBody>
      </p:sp>
      <p:sp>
        <p:nvSpPr>
          <p:cNvPr id="3" name="Content Placeholder 2"/>
          <p:cNvSpPr>
            <a:spLocks noGrp="1"/>
          </p:cNvSpPr>
          <p:nvPr>
            <p:ph idx="1"/>
          </p:nvPr>
        </p:nvSpPr>
        <p:spPr>
          <a:xfrm>
            <a:off x="611560" y="1628800"/>
            <a:ext cx="7632848" cy="2592288"/>
          </a:xfrm>
        </p:spPr>
        <p:txBody>
          <a:bodyPr>
            <a:normAutofit/>
          </a:bodyPr>
          <a:lstStyle/>
          <a:p>
            <a:r>
              <a:rPr lang="en-GB" sz="4800" b="1" dirty="0">
                <a:latin typeface="Lucida Sans" pitchFamily="34" charset="0"/>
              </a:rPr>
              <a:t>Called to greater:</a:t>
            </a:r>
          </a:p>
        </p:txBody>
      </p:sp>
    </p:spTree>
    <p:extLst>
      <p:ext uri="{BB962C8B-B14F-4D97-AF65-F5344CB8AC3E}">
        <p14:creationId xmlns:p14="http://schemas.microsoft.com/office/powerpoint/2010/main" val="2983528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803695"/>
            <a:ext cx="8042265" cy="5340064"/>
          </a:xfrm>
          <a:prstGeom prst="rect">
            <a:avLst/>
          </a:prstGeom>
        </p:spPr>
      </p:pic>
    </p:spTree>
    <p:extLst>
      <p:ext uri="{BB962C8B-B14F-4D97-AF65-F5344CB8AC3E}">
        <p14:creationId xmlns:p14="http://schemas.microsoft.com/office/powerpoint/2010/main" val="3773882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764704"/>
            <a:ext cx="7315200" cy="5486400"/>
          </a:xfrm>
          <a:prstGeom prst="rect">
            <a:avLst/>
          </a:prstGeom>
        </p:spPr>
      </p:pic>
    </p:spTree>
    <p:extLst>
      <p:ext uri="{BB962C8B-B14F-4D97-AF65-F5344CB8AC3E}">
        <p14:creationId xmlns:p14="http://schemas.microsoft.com/office/powerpoint/2010/main" val="3937224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844824"/>
            <a:ext cx="8513886" cy="3262114"/>
          </a:xfrm>
          <a:prstGeom prst="rect">
            <a:avLst/>
          </a:prstGeom>
        </p:spPr>
      </p:pic>
    </p:spTree>
    <p:extLst>
      <p:ext uri="{BB962C8B-B14F-4D97-AF65-F5344CB8AC3E}">
        <p14:creationId xmlns:p14="http://schemas.microsoft.com/office/powerpoint/2010/main" val="509398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b="1" dirty="0">
                <a:latin typeface="Lucida Sans" pitchFamily="34" charset="0"/>
              </a:rPr>
              <a:t>One Bread, One Body:</a:t>
            </a:r>
            <a:br>
              <a:rPr lang="en-GB" b="1" dirty="0">
                <a:latin typeface="Lucida Sans" pitchFamily="34" charset="0"/>
              </a:rPr>
            </a:br>
            <a:r>
              <a:rPr lang="en-GB" b="1" dirty="0">
                <a:latin typeface="Lucida Sans" pitchFamily="34" charset="0"/>
              </a:rPr>
              <a:t>The Norms for Eucharistic Sharing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2233850"/>
            <a:ext cx="8034528" cy="3657600"/>
          </a:xfrm>
        </p:spPr>
      </p:pic>
      <p:sp>
        <p:nvSpPr>
          <p:cNvPr id="3" name="TextBox 2"/>
          <p:cNvSpPr txBox="1"/>
          <p:nvPr/>
        </p:nvSpPr>
        <p:spPr>
          <a:xfrm>
            <a:off x="3995936" y="5976013"/>
            <a:ext cx="4608512" cy="230832"/>
          </a:xfrm>
          <a:prstGeom prst="rect">
            <a:avLst/>
          </a:prstGeom>
          <a:noFill/>
        </p:spPr>
        <p:txBody>
          <a:bodyPr wrap="square" rtlCol="0">
            <a:spAutoFit/>
          </a:bodyPr>
          <a:lstStyle/>
          <a:p>
            <a:pPr algn="r"/>
            <a:r>
              <a:rPr lang="en-GB" sz="900" dirty="0">
                <a:latin typeface="Lucida Sans" panose="020B0602030504020204" pitchFamily="34" charset="0"/>
              </a:rPr>
              <a:t>Copyright by </a:t>
            </a:r>
            <a:r>
              <a:rPr lang="en-GB" sz="900" dirty="0">
                <a:latin typeface="Lucida Sans" panose="020B0602030504020204" pitchFamily="34" charset="0"/>
                <a:hlinkClick r:id="rId3"/>
              </a:rPr>
              <a:t>Holy Transfiguration Monastery (Brookline, Massachusetts)</a:t>
            </a:r>
            <a:endParaRPr lang="en-GB" sz="900" dirty="0">
              <a:latin typeface="Lucida Sans" panose="020B0602030504020204" pitchFamily="34" charset="0"/>
            </a:endParaRPr>
          </a:p>
        </p:txBody>
      </p:sp>
    </p:spTree>
    <p:extLst>
      <p:ext uri="{BB962C8B-B14F-4D97-AF65-F5344CB8AC3E}">
        <p14:creationId xmlns:p14="http://schemas.microsoft.com/office/powerpoint/2010/main" val="87773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b="1" dirty="0">
                <a:latin typeface="Lucida Sans" pitchFamily="34" charset="0"/>
              </a:rPr>
              <a:t>One Bread, One Body:</a:t>
            </a:r>
            <a:br>
              <a:rPr lang="en-GB" b="1" dirty="0">
                <a:latin typeface="Lucida Sans" pitchFamily="34" charset="0"/>
              </a:rPr>
            </a:br>
            <a:r>
              <a:rPr lang="en-GB" b="1" dirty="0">
                <a:latin typeface="Lucida Sans" pitchFamily="34" charset="0"/>
              </a:rPr>
              <a:t>The Norms for Eucharistic Sharing </a:t>
            </a:r>
            <a:endParaRPr lang="en-GB"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2204864"/>
            <a:ext cx="7168798" cy="4032448"/>
          </a:xfrm>
          <a:prstGeom prst="rect">
            <a:avLst/>
          </a:prstGeom>
        </p:spPr>
      </p:pic>
    </p:spTree>
    <p:extLst>
      <p:ext uri="{BB962C8B-B14F-4D97-AF65-F5344CB8AC3E}">
        <p14:creationId xmlns:p14="http://schemas.microsoft.com/office/powerpoint/2010/main" val="3319022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GB" b="1" dirty="0">
                <a:latin typeface="Lucida Sans" pitchFamily="34" charset="0"/>
              </a:rPr>
              <a:t>St John Paul II, </a:t>
            </a:r>
            <a:r>
              <a:rPr lang="en-GB" b="1" i="1" dirty="0" err="1">
                <a:latin typeface="Lucida Sans" pitchFamily="34" charset="0"/>
              </a:rPr>
              <a:t>Ut</a:t>
            </a:r>
            <a:r>
              <a:rPr lang="en-GB" b="1" i="1" dirty="0">
                <a:latin typeface="Lucida Sans" pitchFamily="34" charset="0"/>
              </a:rPr>
              <a:t> Unum </a:t>
            </a:r>
            <a:r>
              <a:rPr lang="en-GB" b="1" i="1" dirty="0" err="1">
                <a:latin typeface="Lucida Sans" pitchFamily="34" charset="0"/>
              </a:rPr>
              <a:t>Sint</a:t>
            </a:r>
            <a:endParaRPr lang="en-GB" b="1" dirty="0">
              <a:latin typeface="Lucida Sans"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78230"/>
            <a:ext cx="7829550" cy="4410075"/>
          </a:xfrm>
          <a:prstGeom prst="rect">
            <a:avLst/>
          </a:prstGeom>
        </p:spPr>
      </p:pic>
      <p:sp>
        <p:nvSpPr>
          <p:cNvPr id="5" name="TextBox 4"/>
          <p:cNvSpPr txBox="1"/>
          <p:nvPr/>
        </p:nvSpPr>
        <p:spPr>
          <a:xfrm>
            <a:off x="6208862" y="5971193"/>
            <a:ext cx="2232248" cy="261610"/>
          </a:xfrm>
          <a:prstGeom prst="rect">
            <a:avLst/>
          </a:prstGeom>
          <a:noFill/>
        </p:spPr>
        <p:txBody>
          <a:bodyPr wrap="square" rtlCol="0">
            <a:spAutoFit/>
          </a:bodyPr>
          <a:lstStyle/>
          <a:p>
            <a:pPr algn="r"/>
            <a:r>
              <a:rPr lang="en-GB" sz="1050" dirty="0">
                <a:latin typeface="Lucida Sans" panose="020B0602030504020204" pitchFamily="34" charset="0"/>
              </a:rPr>
              <a:t>Photo Credit: CNS photo</a:t>
            </a:r>
          </a:p>
        </p:txBody>
      </p:sp>
    </p:spTree>
    <p:extLst>
      <p:ext uri="{BB962C8B-B14F-4D97-AF65-F5344CB8AC3E}">
        <p14:creationId xmlns:p14="http://schemas.microsoft.com/office/powerpoint/2010/main" val="1372620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GB" b="1" dirty="0">
                <a:latin typeface="Lucida Sans" pitchFamily="34" charset="0"/>
              </a:rPr>
              <a:t>St John Paul II, </a:t>
            </a:r>
            <a:r>
              <a:rPr lang="en-GB" b="1" i="1" dirty="0" err="1">
                <a:latin typeface="Lucida Sans" pitchFamily="34" charset="0"/>
              </a:rPr>
              <a:t>Ut</a:t>
            </a:r>
            <a:r>
              <a:rPr lang="en-GB" b="1" i="1" dirty="0">
                <a:latin typeface="Lucida Sans" pitchFamily="34" charset="0"/>
              </a:rPr>
              <a:t> Unum </a:t>
            </a:r>
            <a:r>
              <a:rPr lang="en-GB" b="1" i="1" dirty="0" err="1">
                <a:latin typeface="Lucida Sans" pitchFamily="34" charset="0"/>
              </a:rPr>
              <a:t>Sint</a:t>
            </a:r>
            <a:endParaRPr lang="en-GB" b="1" dirty="0">
              <a:latin typeface="Lucida Sans" pitchFamily="34" charset="0"/>
            </a:endParaRPr>
          </a:p>
        </p:txBody>
      </p:sp>
      <p:sp>
        <p:nvSpPr>
          <p:cNvPr id="3" name="Content Placeholder 2"/>
          <p:cNvSpPr>
            <a:spLocks noGrp="1"/>
          </p:cNvSpPr>
          <p:nvPr>
            <p:ph idx="1"/>
          </p:nvPr>
        </p:nvSpPr>
        <p:spPr/>
        <p:txBody>
          <a:bodyPr>
            <a:normAutofit fontScale="85000" lnSpcReduction="20000"/>
          </a:bodyPr>
          <a:lstStyle/>
          <a:p>
            <a:pPr>
              <a:lnSpc>
                <a:spcPct val="120000"/>
              </a:lnSpc>
            </a:pPr>
            <a:r>
              <a:rPr lang="en-GB" dirty="0">
                <a:latin typeface="Lucida Sans" panose="020B0602030504020204" pitchFamily="34" charset="0"/>
              </a:rPr>
              <a:t>“It is a source of joy to note that Catholic ministers are able, in certain particular cases, to administer the Sacraments of the Eucharist, Penance and Anointing of the Sick to Christians who are not in full communion with the Catholic Church but who greatly desire to receive these sacraments, freely request them and manifest the faith which the Catholic Church professes with regard to these sacraments."</a:t>
            </a:r>
          </a:p>
        </p:txBody>
      </p:sp>
    </p:spTree>
    <p:extLst>
      <p:ext uri="{BB962C8B-B14F-4D97-AF65-F5344CB8AC3E}">
        <p14:creationId xmlns:p14="http://schemas.microsoft.com/office/powerpoint/2010/main" val="3496544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r>
              <a:rPr lang="en-GB" sz="4000" b="1" dirty="0">
                <a:latin typeface="Lucida Sans" pitchFamily="34" charset="0"/>
              </a:rPr>
              <a:t>THE TENSIONS</a:t>
            </a:r>
          </a:p>
        </p:txBody>
      </p:sp>
      <p:sp>
        <p:nvSpPr>
          <p:cNvPr id="3" name="Content Placeholder 2"/>
          <p:cNvSpPr>
            <a:spLocks noGrp="1"/>
          </p:cNvSpPr>
          <p:nvPr>
            <p:ph idx="1"/>
          </p:nvPr>
        </p:nvSpPr>
        <p:spPr>
          <a:xfrm>
            <a:off x="611560" y="1916832"/>
            <a:ext cx="8229600" cy="3612297"/>
          </a:xfrm>
        </p:spPr>
        <p:txBody>
          <a:bodyPr/>
          <a:lstStyle/>
          <a:p>
            <a:r>
              <a:rPr lang="en-GB" b="1" dirty="0">
                <a:latin typeface="Lucida Sans" panose="020B0602030504020204" pitchFamily="34" charset="0"/>
              </a:rPr>
              <a:t>PAIN</a:t>
            </a:r>
          </a:p>
          <a:p>
            <a:endParaRPr lang="en-GB" b="1" dirty="0">
              <a:latin typeface="Lucida Sans" panose="020B0602030504020204" pitchFamily="34" charset="0"/>
            </a:endParaRPr>
          </a:p>
          <a:p>
            <a:r>
              <a:rPr lang="en-GB" b="1" dirty="0">
                <a:latin typeface="Lucida Sans" panose="020B0602030504020204" pitchFamily="34" charset="0"/>
              </a:rPr>
              <a:t>BUT ARDENT DESIRE FOR UNITY</a:t>
            </a:r>
          </a:p>
        </p:txBody>
      </p:sp>
    </p:spTree>
    <p:extLst>
      <p:ext uri="{BB962C8B-B14F-4D97-AF65-F5344CB8AC3E}">
        <p14:creationId xmlns:p14="http://schemas.microsoft.com/office/powerpoint/2010/main" val="381468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r>
              <a:rPr lang="en-GB" sz="4000" b="1" dirty="0">
                <a:latin typeface="Lucida Sans" pitchFamily="34" charset="0"/>
              </a:rPr>
              <a:t>THE TENSIONS</a:t>
            </a:r>
          </a:p>
        </p:txBody>
      </p:sp>
      <p:sp>
        <p:nvSpPr>
          <p:cNvPr id="3" name="Content Placeholder 2"/>
          <p:cNvSpPr>
            <a:spLocks noGrp="1"/>
          </p:cNvSpPr>
          <p:nvPr>
            <p:ph idx="1"/>
          </p:nvPr>
        </p:nvSpPr>
        <p:spPr>
          <a:xfrm>
            <a:off x="611560" y="1916832"/>
            <a:ext cx="8229600" cy="3612297"/>
          </a:xfrm>
        </p:spPr>
        <p:txBody>
          <a:bodyPr/>
          <a:lstStyle/>
          <a:p>
            <a:r>
              <a:rPr lang="en-GB" b="1" dirty="0">
                <a:latin typeface="Lucida Sans" panose="020B0602030504020204" pitchFamily="34" charset="0"/>
              </a:rPr>
              <a:t>REAL </a:t>
            </a:r>
          </a:p>
          <a:p>
            <a:endParaRPr lang="en-GB" b="1" dirty="0">
              <a:latin typeface="Lucida Sans" panose="020B0602030504020204" pitchFamily="34" charset="0"/>
            </a:endParaRPr>
          </a:p>
          <a:p>
            <a:r>
              <a:rPr lang="en-GB" b="1" dirty="0">
                <a:latin typeface="Lucida Sans" panose="020B0602030504020204" pitchFamily="34" charset="0"/>
              </a:rPr>
              <a:t>AND IMPERFECT COMMUNION</a:t>
            </a:r>
          </a:p>
        </p:txBody>
      </p:sp>
    </p:spTree>
    <p:extLst>
      <p:ext uri="{BB962C8B-B14F-4D97-AF65-F5344CB8AC3E}">
        <p14:creationId xmlns:p14="http://schemas.microsoft.com/office/powerpoint/2010/main" val="2770638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r>
              <a:rPr lang="en-GB" sz="4000" b="1" dirty="0">
                <a:latin typeface="Lucida Sans" pitchFamily="34" charset="0"/>
              </a:rPr>
              <a:t>THE CALL TO:</a:t>
            </a:r>
          </a:p>
        </p:txBody>
      </p:sp>
      <p:sp>
        <p:nvSpPr>
          <p:cNvPr id="3" name="Content Placeholder 2"/>
          <p:cNvSpPr>
            <a:spLocks noGrp="1"/>
          </p:cNvSpPr>
          <p:nvPr>
            <p:ph idx="1"/>
          </p:nvPr>
        </p:nvSpPr>
        <p:spPr>
          <a:xfrm>
            <a:off x="611560" y="1916832"/>
            <a:ext cx="8229600" cy="3612297"/>
          </a:xfrm>
        </p:spPr>
        <p:txBody>
          <a:bodyPr/>
          <a:lstStyle/>
          <a:p>
            <a:r>
              <a:rPr lang="en-GB" b="1" dirty="0">
                <a:latin typeface="Lucida Sans" panose="020B0602030504020204" pitchFamily="34" charset="0"/>
              </a:rPr>
              <a:t>LISTEN TOGETHER</a:t>
            </a:r>
          </a:p>
          <a:p>
            <a:endParaRPr lang="en-GB" b="1" dirty="0">
              <a:latin typeface="Lucida Sans" panose="020B0602030504020204" pitchFamily="34" charset="0"/>
            </a:endParaRPr>
          </a:p>
          <a:p>
            <a:r>
              <a:rPr lang="en-GB" b="1" dirty="0">
                <a:latin typeface="Lucida Sans" panose="020B0602030504020204" pitchFamily="34" charset="0"/>
              </a:rPr>
              <a:t>UNDERSTAND TOGETHER</a:t>
            </a:r>
          </a:p>
          <a:p>
            <a:endParaRPr lang="en-GB" b="1" dirty="0">
              <a:latin typeface="Lucida Sans" panose="020B0602030504020204" pitchFamily="34" charset="0"/>
            </a:endParaRPr>
          </a:p>
          <a:p>
            <a:r>
              <a:rPr lang="en-GB" b="1" dirty="0">
                <a:latin typeface="Lucida Sans" panose="020B0602030504020204" pitchFamily="34" charset="0"/>
              </a:rPr>
              <a:t>WORK TOGETHER</a:t>
            </a:r>
          </a:p>
        </p:txBody>
      </p:sp>
    </p:spTree>
    <p:extLst>
      <p:ext uri="{BB962C8B-B14F-4D97-AF65-F5344CB8AC3E}">
        <p14:creationId xmlns:p14="http://schemas.microsoft.com/office/powerpoint/2010/main" val="3818054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r>
              <a:rPr lang="en-GB" sz="4000" b="1" dirty="0">
                <a:latin typeface="Lucida Sans" pitchFamily="34" charset="0"/>
              </a:rPr>
              <a:t>FOR UNITY CHRIST DESIRES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643" y="1534554"/>
            <a:ext cx="7821453" cy="4684355"/>
          </a:xfrm>
          <a:prstGeom prst="rect">
            <a:avLst/>
          </a:prstGeom>
        </p:spPr>
      </p:pic>
    </p:spTree>
    <p:extLst>
      <p:ext uri="{BB962C8B-B14F-4D97-AF65-F5344CB8AC3E}">
        <p14:creationId xmlns:p14="http://schemas.microsoft.com/office/powerpoint/2010/main" val="1939711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DD0CE280-DBB4-42AC-BB8B-1F4FFE77E3E8}"/>
              </a:ext>
            </a:extLst>
          </p:cNvPr>
          <p:cNvPicPr>
            <a:picLocks noChangeAspect="1"/>
          </p:cNvPicPr>
          <p:nvPr/>
        </p:nvPicPr>
        <p:blipFill rotWithShape="1">
          <a:blip r:embed="rId2">
            <a:extLst>
              <a:ext uri="{28A0092B-C50C-407E-A947-70E740481C1C}">
                <a14:useLocalDpi xmlns:a14="http://schemas.microsoft.com/office/drawing/2010/main" val="0"/>
              </a:ext>
            </a:extLst>
          </a:blip>
          <a:srcRect l="5667" r="-1" b="-1"/>
          <a:stretch/>
        </p:blipFill>
        <p:spPr>
          <a:xfrm>
            <a:off x="-1" y="10"/>
            <a:ext cx="9144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itle 1">
            <a:extLst>
              <a:ext uri="{FF2B5EF4-FFF2-40B4-BE49-F238E27FC236}">
                <a16:creationId xmlns:a16="http://schemas.microsoft.com/office/drawing/2014/main" id="{78B68ED8-4A1F-49A1-82BE-9A7F329F0395}"/>
              </a:ext>
            </a:extLst>
          </p:cNvPr>
          <p:cNvSpPr>
            <a:spLocks noGrp="1"/>
          </p:cNvSpPr>
          <p:nvPr>
            <p:ph type="title"/>
          </p:nvPr>
        </p:nvSpPr>
        <p:spPr>
          <a:xfrm>
            <a:off x="568370" y="3149961"/>
            <a:ext cx="3153103" cy="1007066"/>
          </a:xfrm>
        </p:spPr>
        <p:txBody>
          <a:bodyPr>
            <a:normAutofit fontScale="90000"/>
          </a:bodyPr>
          <a:lstStyle/>
          <a:p>
            <a:r>
              <a:rPr lang="en-GB" sz="3150" dirty="0"/>
              <a:t>The Revd Dr Callan Slipper (C of E)</a:t>
            </a:r>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3E5604AF-1D63-4FFF-92E3-FCF24C99B9B3}"/>
              </a:ext>
            </a:extLst>
          </p:cNvPr>
          <p:cNvSpPr>
            <a:spLocks noGrp="1"/>
          </p:cNvSpPr>
          <p:nvPr>
            <p:ph idx="1"/>
          </p:nvPr>
        </p:nvSpPr>
        <p:spPr>
          <a:xfrm>
            <a:off x="430421" y="4277679"/>
            <a:ext cx="3444766" cy="1964879"/>
          </a:xfrm>
        </p:spPr>
        <p:txBody>
          <a:bodyPr anchor="ctr">
            <a:normAutofit/>
          </a:bodyPr>
          <a:lstStyle/>
          <a:p>
            <a:r>
              <a:rPr lang="en-US" sz="1575" dirty="0"/>
              <a:t>One because made him together</a:t>
            </a:r>
          </a:p>
          <a:p>
            <a:r>
              <a:rPr lang="en-US" sz="1575" dirty="0"/>
              <a:t>The pain of disunity builds unity through the cross</a:t>
            </a:r>
          </a:p>
          <a:p>
            <a:r>
              <a:rPr lang="en-US" sz="1575" dirty="0"/>
              <a:t>Nourishing each other with the God we receive</a:t>
            </a:r>
          </a:p>
          <a:p>
            <a:r>
              <a:rPr lang="en-US" sz="1575" dirty="0"/>
              <a:t>Spiritual communion is real communion</a:t>
            </a:r>
          </a:p>
        </p:txBody>
      </p:sp>
    </p:spTree>
    <p:extLst>
      <p:ext uri="{BB962C8B-B14F-4D97-AF65-F5344CB8AC3E}">
        <p14:creationId xmlns:p14="http://schemas.microsoft.com/office/powerpoint/2010/main" val="2931841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51720" y="333978"/>
            <a:ext cx="5688632" cy="3108543"/>
          </a:xfrm>
          <a:prstGeom prst="rect">
            <a:avLst/>
          </a:prstGeom>
        </p:spPr>
        <p:txBody>
          <a:bodyPr wrap="square">
            <a:spAutoFit/>
          </a:bodyPr>
          <a:lstStyle/>
          <a:p>
            <a:pPr algn="ctr"/>
            <a:r>
              <a:rPr lang="en-GB" sz="2800" b="1" i="1" dirty="0">
                <a:effectLst>
                  <a:outerShdw blurRad="38100" dist="38100" dir="2700000" algn="tl">
                    <a:srgbClr val="000000">
                      <a:alpha val="43137"/>
                    </a:srgbClr>
                  </a:outerShdw>
                </a:effectLst>
              </a:rPr>
              <a:t>My life must be Christ’s broken bread,</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My love His outpoured wine;</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A cup </a:t>
            </a:r>
            <a:r>
              <a:rPr lang="en-GB" sz="2800" b="1" i="1" dirty="0" err="1">
                <a:effectLst>
                  <a:outerShdw blurRad="38100" dist="38100" dir="2700000" algn="tl">
                    <a:srgbClr val="000000">
                      <a:alpha val="43137"/>
                    </a:srgbClr>
                  </a:outerShdw>
                </a:effectLst>
              </a:rPr>
              <a:t>o’erfilled</a:t>
            </a:r>
            <a:r>
              <a:rPr lang="en-GB" sz="2800" b="1" i="1" dirty="0">
                <a:effectLst>
                  <a:outerShdw blurRad="38100" dist="38100" dir="2700000" algn="tl">
                    <a:srgbClr val="000000">
                      <a:alpha val="43137"/>
                    </a:srgbClr>
                  </a:outerShdw>
                </a:effectLst>
              </a:rPr>
              <a:t>, a table spread</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Beneath His name and sign,</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That other souls, refreshed and fed,</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May share His life through mine.</a:t>
            </a:r>
            <a:endParaRPr lang="en-GB" sz="2800" b="1" dirty="0">
              <a:effectLst>
                <a:outerShdw blurRad="38100" dist="38100" dir="2700000" algn="tl">
                  <a:srgbClr val="000000">
                    <a:alpha val="43137"/>
                  </a:srgbClr>
                </a:outerShdw>
              </a:effectLst>
            </a:endParaRPr>
          </a:p>
        </p:txBody>
      </p:sp>
      <p:pic>
        <p:nvPicPr>
          <p:cNvPr id="1028" name="Picture 4" descr="Image result for biblical bread &amp; wine"/>
          <p:cNvPicPr>
            <a:picLocks noChangeAspect="1" noChangeArrowheads="1"/>
          </p:cNvPicPr>
          <p:nvPr/>
        </p:nvPicPr>
        <p:blipFill rotWithShape="1">
          <a:blip r:embed="rId2">
            <a:extLst>
              <a:ext uri="{28A0092B-C50C-407E-A947-70E740481C1C}">
                <a14:useLocalDpi xmlns:a14="http://schemas.microsoft.com/office/drawing/2010/main" val="0"/>
              </a:ext>
            </a:extLst>
          </a:blip>
          <a:srcRect l="3428"/>
          <a:stretch/>
        </p:blipFill>
        <p:spPr bwMode="auto">
          <a:xfrm>
            <a:off x="0" y="3926595"/>
            <a:ext cx="9144000" cy="30765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464335" y="3435790"/>
            <a:ext cx="3528392" cy="369332"/>
          </a:xfrm>
          <a:prstGeom prst="rect">
            <a:avLst/>
          </a:prstGeom>
          <a:noFill/>
        </p:spPr>
        <p:txBody>
          <a:bodyPr wrap="square" rtlCol="0">
            <a:spAutoFit/>
          </a:bodyPr>
          <a:lstStyle/>
          <a:p>
            <a:pPr algn="r"/>
            <a:r>
              <a:rPr lang="en-GB" b="1" dirty="0">
                <a:effectLst>
                  <a:outerShdw blurRad="38100" dist="38100" dir="2700000" algn="tl">
                    <a:srgbClr val="000000">
                      <a:alpha val="43137"/>
                    </a:srgbClr>
                  </a:outerShdw>
                </a:effectLst>
              </a:rPr>
              <a:t>General Albert Osborn 1947</a:t>
            </a:r>
          </a:p>
        </p:txBody>
      </p:sp>
      <p:sp>
        <p:nvSpPr>
          <p:cNvPr id="7" name="TextBox 6"/>
          <p:cNvSpPr txBox="1"/>
          <p:nvPr/>
        </p:nvSpPr>
        <p:spPr>
          <a:xfrm>
            <a:off x="2984823" y="4221088"/>
            <a:ext cx="6012160" cy="2215991"/>
          </a:xfrm>
          <a:prstGeom prst="rect">
            <a:avLst/>
          </a:prstGeom>
          <a:noFill/>
        </p:spPr>
        <p:txBody>
          <a:bodyPr wrap="square" rtlCol="0">
            <a:spAutoFit/>
          </a:bodyPr>
          <a:lstStyle/>
          <a:p>
            <a:pPr algn="ctr"/>
            <a:r>
              <a:rPr lang="en-GB" sz="2400" b="1" i="1" dirty="0">
                <a:solidFill>
                  <a:schemeClr val="bg1"/>
                </a:solidFill>
                <a:effectLst>
                  <a:outerShdw blurRad="38100" dist="38100" dir="2700000" algn="tl">
                    <a:srgbClr val="000000">
                      <a:alpha val="43137"/>
                    </a:srgbClr>
                  </a:outerShdw>
                </a:effectLst>
              </a:rPr>
              <a:t>“The goal is for all of them to become one heart and mind — Just as you, Father, are in me and I in you, So they might be one heart and mind with us. Then the world might believe that you, in fact, sent me”.</a:t>
            </a:r>
          </a:p>
          <a:p>
            <a:pPr algn="ctr"/>
            <a:r>
              <a:rPr lang="en-GB" b="1" dirty="0">
                <a:solidFill>
                  <a:schemeClr val="bg1"/>
                </a:solidFill>
                <a:effectLst>
                  <a:outerShdw blurRad="38100" dist="38100" dir="2700000" algn="tl">
                    <a:srgbClr val="000000">
                      <a:alpha val="43137"/>
                    </a:srgbClr>
                  </a:outerShdw>
                </a:effectLst>
              </a:rPr>
              <a:t>                                                                                     John 17:21b</a:t>
            </a:r>
          </a:p>
        </p:txBody>
      </p:sp>
      <p:pic>
        <p:nvPicPr>
          <p:cNvPr id="1030" name="Picture 6" descr="Image result for the salvation army logo"/>
          <p:cNvPicPr>
            <a:picLocks noChangeAspect="1" noChangeArrowheads="1"/>
          </p:cNvPicPr>
          <p:nvPr/>
        </p:nvPicPr>
        <p:blipFill rotWithShape="1">
          <a:blip r:embed="rId3">
            <a:extLst>
              <a:ext uri="{28A0092B-C50C-407E-A947-70E740481C1C}">
                <a14:useLocalDpi xmlns:a14="http://schemas.microsoft.com/office/drawing/2010/main" val="0"/>
              </a:ext>
            </a:extLst>
          </a:blip>
          <a:srcRect r="67267" b="48139"/>
          <a:stretch/>
        </p:blipFill>
        <p:spPr bwMode="auto">
          <a:xfrm>
            <a:off x="7585167" y="557822"/>
            <a:ext cx="1407559" cy="15471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1655944_598025010265646_1079358843_n"/>
          <p:cNvPicPr>
            <a:picLocks noGrp="1" noChangeAspect="1"/>
          </p:cNvPicPr>
          <p:nvPr isPhoto="1"/>
        </p:nvPicPr>
        <p:blipFill rotWithShape="1">
          <a:blip r:embed="rId4" cstate="print">
            <a:lum/>
            <a:extLst>
              <a:ext uri="{28A0092B-C50C-407E-A947-70E740481C1C}">
                <a14:useLocalDpi xmlns:a14="http://schemas.microsoft.com/office/drawing/2010/main" val="0"/>
              </a:ext>
            </a:extLst>
          </a:blip>
          <a:srcRect l="16791" t="21914" r="11812" b="34522"/>
          <a:stretch/>
        </p:blipFill>
        <p:spPr>
          <a:xfrm>
            <a:off x="118178" y="557823"/>
            <a:ext cx="2004799" cy="1637583"/>
          </a:xfrm>
          <a:prstGeom prst="rect">
            <a:avLst/>
          </a:prstGeom>
          <a:ln>
            <a:noFill/>
          </a:ln>
          <a:effectLst>
            <a:softEdge rad="112500"/>
          </a:effectLst>
        </p:spPr>
      </p:pic>
      <p:sp>
        <p:nvSpPr>
          <p:cNvPr id="8" name="TextBox 7"/>
          <p:cNvSpPr txBox="1"/>
          <p:nvPr/>
        </p:nvSpPr>
        <p:spPr>
          <a:xfrm>
            <a:off x="107504" y="2204864"/>
            <a:ext cx="2004799" cy="1200329"/>
          </a:xfrm>
          <a:prstGeom prst="rect">
            <a:avLst/>
          </a:prstGeom>
          <a:noFill/>
        </p:spPr>
        <p:txBody>
          <a:bodyPr wrap="square" rtlCol="0">
            <a:spAutoFit/>
          </a:bodyPr>
          <a:lstStyle/>
          <a:p>
            <a:pPr algn="ctr"/>
            <a:r>
              <a:rPr lang="en-GB" b="1" dirty="0"/>
              <a:t>Major David Evans</a:t>
            </a:r>
          </a:p>
          <a:p>
            <a:pPr algn="ctr"/>
            <a:r>
              <a:rPr lang="en-GB" b="1" dirty="0"/>
              <a:t>National Ecumenical Officer</a:t>
            </a:r>
          </a:p>
          <a:p>
            <a:pPr algn="ctr"/>
            <a:r>
              <a:rPr lang="en-GB" b="1" dirty="0"/>
              <a:t>UKI</a:t>
            </a:r>
          </a:p>
        </p:txBody>
      </p:sp>
    </p:spTree>
    <p:extLst>
      <p:ext uri="{BB962C8B-B14F-4D97-AF65-F5344CB8AC3E}">
        <p14:creationId xmlns:p14="http://schemas.microsoft.com/office/powerpoint/2010/main" val="4078082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48064" y="739609"/>
            <a:ext cx="3532980" cy="4718296"/>
          </a:xfrm>
        </p:spPr>
      </p:pic>
      <p:sp>
        <p:nvSpPr>
          <p:cNvPr id="5" name="Rectangle 4"/>
          <p:cNvSpPr/>
          <p:nvPr/>
        </p:nvSpPr>
        <p:spPr>
          <a:xfrm>
            <a:off x="5004048" y="5661248"/>
            <a:ext cx="3635896" cy="646331"/>
          </a:xfrm>
          <a:prstGeom prst="rect">
            <a:avLst/>
          </a:prstGeom>
        </p:spPr>
        <p:txBody>
          <a:bodyPr wrap="square">
            <a:spAutoFit/>
          </a:bodyPr>
          <a:lstStyle/>
          <a:p>
            <a:pPr algn="ctr"/>
            <a:r>
              <a:rPr lang="en-GB" b="1" dirty="0">
                <a:latin typeface="Lucida Sans" pitchFamily="34" charset="0"/>
              </a:rPr>
              <a:t>Revd Neil </a:t>
            </a:r>
            <a:r>
              <a:rPr lang="en-GB" b="1" dirty="0" err="1">
                <a:latin typeface="Lucida Sans" pitchFamily="34" charset="0"/>
              </a:rPr>
              <a:t>Stubbens</a:t>
            </a:r>
            <a:endParaRPr lang="en-GB" b="1" dirty="0">
              <a:latin typeface="Lucida Sans" pitchFamily="34" charset="0"/>
            </a:endParaRPr>
          </a:p>
          <a:p>
            <a:pPr algn="ctr"/>
            <a:r>
              <a:rPr lang="en-GB" b="1" dirty="0">
                <a:latin typeface="Lucida Sans" pitchFamily="34" charset="0"/>
              </a:rPr>
              <a:t>(Methodist Church)</a:t>
            </a:r>
          </a:p>
        </p:txBody>
      </p:sp>
      <p:sp>
        <p:nvSpPr>
          <p:cNvPr id="6" name="Rectangle 5"/>
          <p:cNvSpPr/>
          <p:nvPr/>
        </p:nvSpPr>
        <p:spPr>
          <a:xfrm>
            <a:off x="457298" y="2131045"/>
            <a:ext cx="4572000" cy="2646878"/>
          </a:xfrm>
          <a:prstGeom prst="rect">
            <a:avLst/>
          </a:prstGeom>
        </p:spPr>
        <p:txBody>
          <a:bodyPr>
            <a:spAutoFit/>
          </a:bodyPr>
          <a:lstStyle/>
          <a:p>
            <a:r>
              <a:rPr lang="en-GB" sz="2800" dirty="0">
                <a:effectLst>
                  <a:outerShdw blurRad="38100" dist="38100" dir="2700000" algn="tl">
                    <a:srgbClr val="000000">
                      <a:alpha val="43137"/>
                    </a:srgbClr>
                  </a:outerShdw>
                </a:effectLst>
              </a:rPr>
              <a:t>His presence makes the feast;</a:t>
            </a:r>
          </a:p>
          <a:p>
            <a:r>
              <a:rPr lang="en-GB" sz="2800" dirty="0">
                <a:effectLst>
                  <a:outerShdw blurRad="38100" dist="38100" dir="2700000" algn="tl">
                    <a:srgbClr val="000000">
                      <a:alpha val="43137"/>
                    </a:srgbClr>
                  </a:outerShdw>
                </a:effectLst>
              </a:rPr>
              <a:t>and now our spirits feel</a:t>
            </a:r>
          </a:p>
          <a:p>
            <a:r>
              <a:rPr lang="en-GB" sz="2800" dirty="0">
                <a:effectLst>
                  <a:outerShdw blurRad="38100" dist="38100" dir="2700000" algn="tl">
                    <a:srgbClr val="000000">
                      <a:alpha val="43137"/>
                    </a:srgbClr>
                  </a:outerShdw>
                </a:effectLst>
              </a:rPr>
              <a:t>the glory not to be expressed,</a:t>
            </a:r>
          </a:p>
          <a:p>
            <a:r>
              <a:rPr lang="en-GB" sz="2800" dirty="0">
                <a:effectLst>
                  <a:outerShdw blurRad="38100" dist="38100" dir="2700000" algn="tl">
                    <a:srgbClr val="000000">
                      <a:alpha val="43137"/>
                    </a:srgbClr>
                  </a:outerShdw>
                </a:effectLst>
              </a:rPr>
              <a:t>the joy unspeakable.</a:t>
            </a:r>
          </a:p>
          <a:p>
            <a:r>
              <a:rPr lang="en-GB" i="1" dirty="0"/>
              <a:t> </a:t>
            </a:r>
            <a:endParaRPr lang="en-GB" dirty="0"/>
          </a:p>
          <a:p>
            <a:r>
              <a:rPr lang="en-GB" i="1" dirty="0"/>
              <a:t>Charles Wesley (1707-88)</a:t>
            </a:r>
            <a:endParaRPr lang="en-GB" dirty="0"/>
          </a:p>
          <a:p>
            <a:r>
              <a:rPr lang="en-GB" i="1" dirty="0"/>
              <a:t> </a:t>
            </a:r>
            <a:endParaRPr lang="en-GB" dirty="0"/>
          </a:p>
        </p:txBody>
      </p:sp>
    </p:spTree>
    <p:extLst>
      <p:ext uri="{BB962C8B-B14F-4D97-AF65-F5344CB8AC3E}">
        <p14:creationId xmlns:p14="http://schemas.microsoft.com/office/powerpoint/2010/main" val="2667669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algn="ctr"/>
            <a:endParaRPr lang="en-GB" sz="4400" b="1" dirty="0">
              <a:latin typeface="Lucida Sans" pitchFamily="34" charset="0"/>
            </a:endParaRPr>
          </a:p>
          <a:p>
            <a:pPr algn="ctr"/>
            <a:endParaRPr lang="en-GB" sz="4400" b="1" dirty="0">
              <a:latin typeface="Lucida Sans" pitchFamily="34" charset="0"/>
            </a:endParaRPr>
          </a:p>
          <a:p>
            <a:pPr marL="0" indent="0" algn="ctr">
              <a:buNone/>
            </a:pPr>
            <a:r>
              <a:rPr lang="en-GB" sz="4400" b="1" dirty="0">
                <a:latin typeface="Lucida Sans" pitchFamily="34" charset="0"/>
              </a:rPr>
              <a:t>QUESTIONS TO THE PANEL</a:t>
            </a:r>
          </a:p>
        </p:txBody>
      </p:sp>
    </p:spTree>
    <p:extLst>
      <p:ext uri="{BB962C8B-B14F-4D97-AF65-F5344CB8AC3E}">
        <p14:creationId xmlns:p14="http://schemas.microsoft.com/office/powerpoint/2010/main" val="369032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Lucida Sans" pitchFamily="34" charset="0"/>
              </a:rPr>
              <a:t>One Bread, One Body</a:t>
            </a:r>
          </a:p>
        </p:txBody>
      </p:sp>
      <p:sp>
        <p:nvSpPr>
          <p:cNvPr id="3" name="Content Placeholder 2"/>
          <p:cNvSpPr>
            <a:spLocks noGrp="1"/>
          </p:cNvSpPr>
          <p:nvPr>
            <p:ph idx="1"/>
          </p:nvPr>
        </p:nvSpPr>
        <p:spPr/>
        <p:txBody>
          <a:bodyPr>
            <a:normAutofit/>
          </a:bodyPr>
          <a:lstStyle/>
          <a:p>
            <a:r>
              <a:rPr lang="en-GB" dirty="0"/>
              <a:t>Download the Document here:</a:t>
            </a:r>
          </a:p>
          <a:p>
            <a:pPr marL="0" indent="0">
              <a:buNone/>
            </a:pPr>
            <a:r>
              <a:rPr lang="en-GB" sz="4800">
                <a:hlinkClick r:id="rId2"/>
              </a:rPr>
              <a:t>https://cbcew.org.uk/plain/wp-content/uploads/sites/3/2018/11/one-bread-one-body-1998.pdf</a:t>
            </a:r>
            <a:endParaRPr lang="en-GB" sz="4800" dirty="0"/>
          </a:p>
        </p:txBody>
      </p:sp>
    </p:spTree>
    <p:extLst>
      <p:ext uri="{BB962C8B-B14F-4D97-AF65-F5344CB8AC3E}">
        <p14:creationId xmlns:p14="http://schemas.microsoft.com/office/powerpoint/2010/main" val="1424816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65178" y="1600200"/>
            <a:ext cx="68136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3962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55000" lnSpcReduction="20000"/>
          </a:bodyPr>
          <a:lstStyle/>
          <a:p>
            <a:pPr marL="0" indent="0">
              <a:buNone/>
            </a:pPr>
            <a:r>
              <a:rPr lang="en-GB" sz="5200" b="1" dirty="0">
                <a:latin typeface="Lucida Sans" pitchFamily="34" charset="0"/>
              </a:rPr>
              <a:t>Lord Jesus, who prayed that we might all be one,</a:t>
            </a:r>
          </a:p>
          <a:p>
            <a:pPr marL="0" indent="0">
              <a:buNone/>
            </a:pPr>
            <a:r>
              <a:rPr lang="en-GB" sz="5200" b="1" dirty="0">
                <a:latin typeface="Lucida Sans" pitchFamily="34" charset="0"/>
              </a:rPr>
              <a:t>we pray to You for the unity of Christians,</a:t>
            </a:r>
          </a:p>
          <a:p>
            <a:pPr marL="0" indent="0">
              <a:buNone/>
            </a:pPr>
            <a:r>
              <a:rPr lang="en-GB" sz="5200" b="1" dirty="0">
                <a:latin typeface="Lucida Sans" pitchFamily="34" charset="0"/>
              </a:rPr>
              <a:t>according to Your will, according to Your means.</a:t>
            </a:r>
          </a:p>
          <a:p>
            <a:pPr marL="0" indent="0">
              <a:buNone/>
            </a:pPr>
            <a:r>
              <a:rPr lang="en-GB" sz="5200" b="1" dirty="0">
                <a:latin typeface="Lucida Sans" pitchFamily="34" charset="0"/>
              </a:rPr>
              <a:t>May Your Spirit enable us </a:t>
            </a:r>
          </a:p>
          <a:p>
            <a:pPr marL="0" indent="0">
              <a:buNone/>
            </a:pPr>
            <a:r>
              <a:rPr lang="en-GB" sz="5200" b="1" dirty="0">
                <a:latin typeface="Lucida Sans" pitchFamily="34" charset="0"/>
              </a:rPr>
              <a:t>to experience the suffering caused by division,</a:t>
            </a:r>
          </a:p>
          <a:p>
            <a:pPr marL="0" indent="0">
              <a:buNone/>
            </a:pPr>
            <a:r>
              <a:rPr lang="en-GB" sz="5200" b="1" dirty="0">
                <a:latin typeface="Lucida Sans" pitchFamily="34" charset="0"/>
              </a:rPr>
              <a:t>to see our sin,</a:t>
            </a:r>
          </a:p>
          <a:p>
            <a:pPr marL="0" indent="0">
              <a:buNone/>
            </a:pPr>
            <a:r>
              <a:rPr lang="en-GB" sz="5200" b="1" dirty="0">
                <a:latin typeface="Lucida Sans" pitchFamily="34" charset="0"/>
              </a:rPr>
              <a:t>and to hope beyond all hope. Amen.</a:t>
            </a:r>
          </a:p>
          <a:p>
            <a:endParaRPr lang="en-GB" dirty="0"/>
          </a:p>
        </p:txBody>
      </p:sp>
    </p:spTree>
    <p:extLst>
      <p:ext uri="{BB962C8B-B14F-4D97-AF65-F5344CB8AC3E}">
        <p14:creationId xmlns:p14="http://schemas.microsoft.com/office/powerpoint/2010/main" val="2540208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535</Words>
  <Application>Microsoft Office PowerPoint</Application>
  <PresentationFormat>On-screen Show (4:3)</PresentationFormat>
  <Paragraphs>92</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Constantia</vt:lpstr>
      <vt:lpstr>Lucida Sans</vt:lpstr>
      <vt:lpstr>Monotype Corsiva</vt:lpstr>
      <vt:lpstr>Wingdings</vt:lpstr>
      <vt:lpstr>Office Theme</vt:lpstr>
      <vt:lpstr>The Eucharist as a sign of the Church’s Unity: “One Bread, One Body” revisited</vt:lpstr>
      <vt:lpstr>One Bread, One Body Document of the Bishops’ Conferences of England &amp; Wales, Scotland &amp; Ireland, 1998</vt:lpstr>
      <vt:lpstr>THE EUCHARIST AS A SACRAMENT OF UNITY</vt:lpstr>
      <vt:lpstr>Where are we in the painting?</vt:lpstr>
      <vt:lpstr>The Lord’s Supper, not ours </vt:lpstr>
      <vt:lpstr>THE UNITY OF THE ONE BODY OF CHRIST</vt:lpstr>
      <vt:lpstr>THE UNITY OF THE ONE BODY OF CHRIST</vt:lpstr>
      <vt:lpstr>THE EUCHARIST UNITES US</vt:lpstr>
      <vt:lpstr>CONTEMPORARY ECUMENICAL CONTEXT</vt:lpstr>
      <vt:lpstr>CONTEMPORARY ECUMENICAL CONTEXT</vt:lpstr>
      <vt:lpstr>CONTEMPORARY ECUMENICAL CONTEXT</vt:lpstr>
      <vt:lpstr>PowerPoint Presentation</vt:lpstr>
      <vt:lpstr>PowerPoint Presentation</vt:lpstr>
      <vt:lpstr>PowerPoint Presentation</vt:lpstr>
      <vt:lpstr>PowerPoint Presentation</vt:lpstr>
      <vt:lpstr>One Bread, One Body: The Norms for Eucharistic Sharing </vt:lpstr>
      <vt:lpstr>One Bread, One Body: The Norms for Eucharistic Sharing </vt:lpstr>
      <vt:lpstr>St John Paul II, Ut Unum Sint</vt:lpstr>
      <vt:lpstr>St John Paul II, Ut Unum Sint</vt:lpstr>
      <vt:lpstr>THE TENSIONS</vt:lpstr>
      <vt:lpstr>THE TENSIONS</vt:lpstr>
      <vt:lpstr>THE CALL TO:</vt:lpstr>
      <vt:lpstr>FOR UNITY CHRIST DESIRES</vt:lpstr>
      <vt:lpstr>The Revd Dr Callan Slipper (C of E)</vt:lpstr>
      <vt:lpstr>PowerPoint Presentation</vt:lpstr>
      <vt:lpstr>PowerPoint Presentation</vt:lpstr>
      <vt:lpstr>PowerPoint Presentation</vt:lpstr>
      <vt:lpstr>One Bread, One Body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Eucharist as a sign of the Church’s Unity: “One Bread, One Body” revisited</dc:title>
  <dc:creator>Windows User</dc:creator>
  <cp:lastModifiedBy>James Abbott</cp:lastModifiedBy>
  <cp:revision>30</cp:revision>
  <dcterms:created xsi:type="dcterms:W3CDTF">2018-08-04T14:28:17Z</dcterms:created>
  <dcterms:modified xsi:type="dcterms:W3CDTF">2020-07-20T17:48:26Z</dcterms:modified>
</cp:coreProperties>
</file>