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4"/>
  </p:notesMasterIdLst>
  <p:sldIdLst>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76435" autoAdjust="0"/>
  </p:normalViewPr>
  <p:slideViewPr>
    <p:cSldViewPr snapToGrid="0" snapToObjects="1">
      <p:cViewPr varScale="1">
        <p:scale>
          <a:sx n="92" d="100"/>
          <a:sy n="92" d="100"/>
        </p:scale>
        <p:origin x="-53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36E6C0-A7AA-4CD0-B30E-02375F6C2F46}" type="datetimeFigureOut">
              <a:rPr lang="en-GB" smtClean="0"/>
              <a:t>30/08/2016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76E559-0B6A-4571-B7D1-582BF31E91E5}" type="slidenum">
              <a:rPr lang="en-GB" smtClean="0"/>
              <a:t>‹#›</a:t>
            </a:fld>
            <a:endParaRPr lang="en-GB"/>
          </a:p>
        </p:txBody>
      </p:sp>
    </p:spTree>
    <p:extLst>
      <p:ext uri="{BB962C8B-B14F-4D97-AF65-F5344CB8AC3E}">
        <p14:creationId xmlns:p14="http://schemas.microsoft.com/office/powerpoint/2010/main" val="580428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Welcome to your </a:t>
            </a:r>
            <a:r>
              <a:rPr lang="en-GB" sz="1200" i="1" kern="1200" dirty="0" smtClean="0">
                <a:solidFill>
                  <a:schemeClr val="tx1"/>
                </a:solidFill>
                <a:effectLst/>
                <a:latin typeface="+mn-lt"/>
                <a:ea typeface="+mn-ea"/>
                <a:cs typeface="+mn-cs"/>
              </a:rPr>
              <a:t>Little Way Week </a:t>
            </a:r>
            <a:r>
              <a:rPr lang="en-GB" sz="1200" kern="1200" dirty="0" smtClean="0">
                <a:solidFill>
                  <a:schemeClr val="tx1"/>
                </a:solidFill>
                <a:effectLst/>
                <a:latin typeface="+mn-lt"/>
                <a:ea typeface="+mn-ea"/>
                <a:cs typeface="+mn-cs"/>
              </a:rPr>
              <a:t>Assembly. This</a:t>
            </a:r>
            <a:r>
              <a:rPr lang="en-GB" sz="1200" kern="1200" baseline="0" dirty="0" smtClean="0">
                <a:solidFill>
                  <a:schemeClr val="tx1"/>
                </a:solidFill>
                <a:effectLst/>
                <a:latin typeface="+mn-lt"/>
                <a:ea typeface="+mn-ea"/>
                <a:cs typeface="+mn-cs"/>
              </a:rPr>
              <a:t> resource is based on Saint </a:t>
            </a:r>
            <a:r>
              <a:rPr lang="en-GB" baseline="0" dirty="0" err="1" smtClean="0"/>
              <a:t>Thérèse</a:t>
            </a:r>
            <a:r>
              <a:rPr lang="en-GB" baseline="0" dirty="0" smtClean="0"/>
              <a:t> of </a:t>
            </a:r>
            <a:r>
              <a:rPr lang="en-GB" baseline="0" dirty="0" err="1" smtClean="0"/>
              <a:t>Lisieux</a:t>
            </a:r>
            <a:r>
              <a:rPr lang="en-GB" baseline="0" dirty="0" smtClean="0"/>
              <a:t> and her philosophy of doing great things for God through small acts of love. </a:t>
            </a:r>
            <a:r>
              <a:rPr lang="en-GB" sz="1200" kern="1200" dirty="0" smtClean="0">
                <a:solidFill>
                  <a:schemeClr val="tx1"/>
                </a:solidFill>
                <a:effectLst/>
                <a:latin typeface="+mn-lt"/>
                <a:ea typeface="+mn-ea"/>
                <a:cs typeface="+mn-cs"/>
              </a:rPr>
              <a:t>Use the notes on each slide to present this assembly to your class or school.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a:t>
            </a:r>
            <a:r>
              <a:rPr lang="en-GB" sz="1200" kern="1200" baseline="0" dirty="0" smtClean="0">
                <a:solidFill>
                  <a:schemeClr val="tx1"/>
                </a:solidFill>
                <a:effectLst/>
                <a:latin typeface="+mn-lt"/>
                <a:ea typeface="+mn-ea"/>
                <a:cs typeface="+mn-cs"/>
              </a:rPr>
              <a:t> presentation</a:t>
            </a:r>
            <a:r>
              <a:rPr lang="en-GB" sz="1200" kern="1200" dirty="0" smtClean="0">
                <a:solidFill>
                  <a:schemeClr val="tx1"/>
                </a:solidFill>
                <a:effectLst/>
                <a:latin typeface="+mn-lt"/>
                <a:ea typeface="+mn-ea"/>
                <a:cs typeface="+mn-cs"/>
              </a:rPr>
              <a:t> lasts </a:t>
            </a:r>
            <a:r>
              <a:rPr lang="en-GB" sz="1200" b="0" kern="1200" dirty="0" smtClean="0">
                <a:solidFill>
                  <a:schemeClr val="tx1"/>
                </a:solidFill>
                <a:effectLst/>
                <a:latin typeface="+mn-lt"/>
                <a:ea typeface="+mn-ea"/>
                <a:cs typeface="+mn-cs"/>
              </a:rPr>
              <a:t>up to</a:t>
            </a:r>
            <a:r>
              <a:rPr lang="en-GB" sz="1200" b="0" i="1" kern="1200" dirty="0" smtClean="0">
                <a:solidFill>
                  <a:schemeClr val="tx1"/>
                </a:solidFill>
                <a:effectLst/>
                <a:latin typeface="+mn-lt"/>
                <a:ea typeface="+mn-ea"/>
                <a:cs typeface="+mn-cs"/>
              </a:rPr>
              <a:t> </a:t>
            </a:r>
            <a:r>
              <a:rPr lang="en-GB" sz="1200" b="0" kern="1200" dirty="0" smtClean="0">
                <a:solidFill>
                  <a:schemeClr val="tx1"/>
                </a:solidFill>
                <a:effectLst/>
                <a:latin typeface="+mn-lt"/>
                <a:ea typeface="+mn-ea"/>
                <a:cs typeface="+mn-cs"/>
              </a:rPr>
              <a:t>20 minutes</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Though we’d recommend you</a:t>
            </a:r>
            <a:r>
              <a:rPr lang="en-GB" sz="1200" b="1" kern="1200" baseline="0" dirty="0" smtClean="0">
                <a:solidFill>
                  <a:schemeClr val="tx1"/>
                </a:solidFill>
                <a:effectLst/>
                <a:latin typeface="+mn-lt"/>
                <a:ea typeface="+mn-ea"/>
                <a:cs typeface="+mn-cs"/>
              </a:rPr>
              <a:t> deliver the whole assembly,</a:t>
            </a:r>
            <a:r>
              <a:rPr lang="en-GB" sz="1200" b="1" kern="1200" dirty="0" smtClean="0">
                <a:solidFill>
                  <a:schemeClr val="tx1"/>
                </a:solidFill>
                <a:effectLst/>
                <a:latin typeface="+mn-lt"/>
                <a:ea typeface="+mn-ea"/>
                <a:cs typeface="+mn-cs"/>
              </a:rPr>
              <a:t> please feel free to </a:t>
            </a:r>
            <a:r>
              <a:rPr lang="en-GB" sz="1200" b="1" kern="1200" baseline="0" dirty="0" smtClean="0">
                <a:solidFill>
                  <a:schemeClr val="tx1"/>
                </a:solidFill>
                <a:effectLst/>
                <a:latin typeface="+mn-lt"/>
                <a:ea typeface="+mn-ea"/>
                <a:cs typeface="+mn-cs"/>
              </a:rPr>
              <a:t>use the material as time and circumstances allow. </a:t>
            </a:r>
          </a:p>
          <a:p>
            <a:endParaRPr lang="en-GB" sz="1200" b="0" kern="1200" baseline="0" dirty="0" smtClean="0">
              <a:solidFill>
                <a:schemeClr val="tx1"/>
              </a:solidFill>
              <a:effectLst/>
              <a:latin typeface="+mn-lt"/>
              <a:ea typeface="+mn-ea"/>
              <a:cs typeface="+mn-cs"/>
            </a:endParaRPr>
          </a:p>
          <a:p>
            <a:r>
              <a:rPr lang="en-GB" sz="1200" b="0" kern="1200" baseline="0" dirty="0" smtClean="0">
                <a:solidFill>
                  <a:schemeClr val="tx1"/>
                </a:solidFill>
                <a:effectLst/>
                <a:latin typeface="+mn-lt"/>
                <a:ea typeface="+mn-ea"/>
                <a:cs typeface="+mn-cs"/>
              </a:rPr>
              <a:t>Values covered in this presentation include: mercy, faith, dignity, courage.</a:t>
            </a:r>
          </a:p>
          <a:p>
            <a:endParaRPr lang="en-GB" sz="1200" b="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i="0" kern="1200" dirty="0" smtClean="0">
                <a:solidFill>
                  <a:schemeClr val="tx1"/>
                </a:solidFill>
                <a:effectLst/>
                <a:latin typeface="+mn-lt"/>
                <a:ea typeface="+mn-ea"/>
                <a:cs typeface="+mn-cs"/>
              </a:rPr>
              <a:t>Little Way Week is an initiative started by Clare Ward following the visit of the relics of St </a:t>
            </a:r>
            <a:r>
              <a:rPr lang="en-GB" sz="1200" i="0" kern="1200" dirty="0" err="1" smtClean="0">
                <a:solidFill>
                  <a:schemeClr val="tx1"/>
                </a:solidFill>
                <a:effectLst/>
                <a:latin typeface="+mn-lt"/>
                <a:ea typeface="+mn-ea"/>
                <a:cs typeface="+mn-cs"/>
              </a:rPr>
              <a:t>Thérèse</a:t>
            </a:r>
            <a:r>
              <a:rPr lang="en-GB" sz="1200" i="0" kern="1200" dirty="0" smtClean="0">
                <a:solidFill>
                  <a:schemeClr val="tx1"/>
                </a:solidFill>
                <a:effectLst/>
                <a:latin typeface="+mn-lt"/>
                <a:ea typeface="+mn-ea"/>
                <a:cs typeface="+mn-cs"/>
              </a:rPr>
              <a:t> to England and Wales in 2009.</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1</a:t>
            </a:fld>
            <a:endParaRPr lang="en-GB"/>
          </a:p>
        </p:txBody>
      </p:sp>
    </p:spTree>
    <p:extLst>
      <p:ext uri="{BB962C8B-B14F-4D97-AF65-F5344CB8AC3E}">
        <p14:creationId xmlns:p14="http://schemas.microsoft.com/office/powerpoint/2010/main" val="3835637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Tell</a:t>
            </a:r>
            <a:r>
              <a:rPr lang="en-GB" baseline="0" dirty="0" smtClean="0"/>
              <a:t> the class that this week we are thinking about St </a:t>
            </a:r>
            <a:r>
              <a:rPr lang="en-GB" baseline="0" dirty="0" err="1" smtClean="0"/>
              <a:t>Thérèse</a:t>
            </a:r>
            <a:r>
              <a:rPr lang="en-GB" baseline="0" dirty="0" smtClean="0"/>
              <a:t> of </a:t>
            </a:r>
            <a:r>
              <a:rPr lang="en-GB" baseline="0" dirty="0" err="1" smtClean="0"/>
              <a:t>Lisieux</a:t>
            </a:r>
            <a:r>
              <a:rPr lang="en-GB" baseline="0" dirty="0" smtClean="0"/>
              <a:t>, whose feast day falls on the 1</a:t>
            </a:r>
            <a:r>
              <a:rPr lang="en-GB" baseline="30000" dirty="0" smtClean="0"/>
              <a:t>st</a:t>
            </a:r>
            <a:r>
              <a:rPr lang="en-GB" baseline="0" dirty="0" smtClean="0"/>
              <a:t> October. </a:t>
            </a:r>
            <a:r>
              <a:rPr lang="en-GB" baseline="0" dirty="0" err="1" smtClean="0"/>
              <a:t>Thérèse</a:t>
            </a:r>
            <a:r>
              <a:rPr lang="en-GB" baseline="0" dirty="0" smtClean="0"/>
              <a:t> is one of the most well loved-saints internationally; most Catholic churches around the world contain a statue of her similar to the one we have on screen. You may have noticed such a statue of </a:t>
            </a:r>
            <a:r>
              <a:rPr lang="en-GB" baseline="0" dirty="0" err="1" smtClean="0"/>
              <a:t>Thérèse</a:t>
            </a:r>
            <a:r>
              <a:rPr lang="en-GB" baseline="0" dirty="0" smtClean="0"/>
              <a:t> in your parish too. </a:t>
            </a:r>
          </a:p>
          <a:p>
            <a:pPr marL="0" indent="0">
              <a:buFont typeface="Arial" pitchFamily="34" charset="0"/>
              <a:buNone/>
            </a:pPr>
            <a:endParaRPr lang="en-GB" baseline="0" dirty="0" smtClean="0"/>
          </a:p>
          <a:p>
            <a:pPr marL="0" indent="0">
              <a:buFont typeface="Arial" pitchFamily="34" charset="0"/>
              <a:buNone/>
            </a:pPr>
            <a:r>
              <a:rPr lang="en-GB" baseline="0" dirty="0" smtClean="0"/>
              <a:t>But in spite of her extraordinary worldwide fame, it’s important to remember that </a:t>
            </a:r>
            <a:r>
              <a:rPr lang="en-GB" baseline="0" dirty="0" err="1" smtClean="0"/>
              <a:t>Thérèse</a:t>
            </a:r>
            <a:r>
              <a:rPr lang="en-GB" baseline="0" dirty="0" smtClean="0"/>
              <a:t> was in reality very ordinary.  </a:t>
            </a:r>
            <a:r>
              <a:rPr lang="en-GB" i="1" baseline="0" dirty="0" smtClean="0"/>
              <a:t>Click three times to bring up images of </a:t>
            </a:r>
            <a:r>
              <a:rPr lang="en-GB" i="1" baseline="0" dirty="0" err="1" smtClean="0"/>
              <a:t>Thérèse</a:t>
            </a:r>
            <a:r>
              <a:rPr lang="en-GB" i="1" baseline="0" dirty="0" smtClean="0"/>
              <a:t> as a girl.</a:t>
            </a:r>
          </a:p>
          <a:p>
            <a:pPr marL="0" indent="0">
              <a:buFont typeface="Arial" pitchFamily="34" charset="0"/>
              <a:buNone/>
            </a:pPr>
            <a:endParaRPr lang="en-GB" i="1"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baseline="0" dirty="0" smtClean="0"/>
              <a:t>In fact the decision to make her a saint was not due to her undertaking great and heroic religious acts. On the contrary, it was due to her small acts of love for the people she encountered on a daily basis.</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2</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spc="0" baseline="0" dirty="0" err="1" smtClean="0"/>
              <a:t>Thérèse</a:t>
            </a:r>
            <a:r>
              <a:rPr lang="en-GB" spc="0" baseline="0" dirty="0" smtClean="0"/>
              <a:t> </a:t>
            </a:r>
            <a:r>
              <a:rPr lang="en-GB" dirty="0" smtClean="0"/>
              <a:t>was born on the 2</a:t>
            </a:r>
            <a:r>
              <a:rPr lang="en-GB" baseline="30000" dirty="0" smtClean="0"/>
              <a:t>nd</a:t>
            </a:r>
            <a:r>
              <a:rPr lang="en-GB" dirty="0" smtClean="0"/>
              <a:t> January 1873, in France.</a:t>
            </a:r>
            <a:r>
              <a:rPr lang="en-GB" baseline="0" dirty="0" smtClean="0"/>
              <a:t> </a:t>
            </a:r>
            <a:r>
              <a:rPr lang="en-GB" i="0" baseline="0" dirty="0" smtClean="0">
                <a:solidFill>
                  <a:srgbClr val="FF0000"/>
                </a:solidFill>
              </a:rPr>
              <a:t>She was a very sickly baby and due to this, </a:t>
            </a:r>
            <a:r>
              <a:rPr lang="en-GB" spc="0" baseline="0" dirty="0" err="1" smtClean="0"/>
              <a:t>Thérèse’s</a:t>
            </a:r>
            <a:r>
              <a:rPr lang="en-GB" i="0" baseline="0" dirty="0" smtClean="0">
                <a:solidFill>
                  <a:srgbClr val="FF0000"/>
                </a:solidFill>
              </a:rPr>
              <a:t> health remained weak throughout the rest of her life. </a:t>
            </a:r>
            <a:r>
              <a:rPr lang="en-GB" baseline="0" dirty="0" smtClean="0"/>
              <a:t>This meant that as a child she often got her own way, refused to do household chores, and had her bad behaviour excused. All of which, understandably, annoyed her four older sisters. </a:t>
            </a:r>
          </a:p>
          <a:p>
            <a:pPr marL="0" indent="0">
              <a:buFont typeface="Arial" pitchFamily="34" charset="0"/>
              <a:buNone/>
            </a:pPr>
            <a:endParaRPr lang="en-GB" baseline="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Although occasionally selfish and annoying, </a:t>
            </a:r>
            <a:r>
              <a:rPr lang="en-GB" spc="0" baseline="0" dirty="0" err="1" smtClean="0"/>
              <a:t>Thérèse</a:t>
            </a:r>
            <a:r>
              <a:rPr lang="en-GB" spc="0" baseline="0" dirty="0" smtClean="0"/>
              <a:t>, like all of us, desired at heart to be a better person. From a young age she began asking God to help her to be more loving and consider the needs of others.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Turning to God for help wasn’t unusual for </a:t>
            </a:r>
            <a:r>
              <a:rPr lang="en-GB" spc="0" baseline="0" dirty="0" err="1" smtClean="0"/>
              <a:t>Thérèse</a:t>
            </a:r>
            <a:r>
              <a:rPr lang="en-GB" spc="0" baseline="0" dirty="0" smtClean="0"/>
              <a:t> or her family. They went to church together every Sunday and also prayed at home as a family during the week. </a:t>
            </a:r>
            <a:r>
              <a:rPr lang="en-GB" spc="0" baseline="0" dirty="0" err="1" smtClean="0"/>
              <a:t>Thérèse’s</a:t>
            </a:r>
            <a:r>
              <a:rPr lang="en-GB" spc="0" baseline="0" dirty="0" smtClean="0"/>
              <a:t> parents encouraged all their children to follow the example of Christ by loving and serving others, and to build a relationship with God through prayer. </a:t>
            </a:r>
            <a:r>
              <a:rPr lang="en-GB" i="1" spc="0" baseline="0" dirty="0" smtClean="0"/>
              <a:t>Click to reveal following quotation…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1"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1" dirty="0" smtClean="0">
                <a:solidFill>
                  <a:schemeClr val="tx1">
                    <a:lumMod val="75000"/>
                    <a:lumOff val="25000"/>
                  </a:schemeClr>
                </a:solidFill>
              </a:rPr>
              <a:t>‘I pray like children who do not know how to read, I say very simply to God what I wish to say, without composing beautiful sentences, and He always understands me.’ </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3</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err="1" smtClean="0"/>
              <a:t>Thérèse’s</a:t>
            </a:r>
            <a:r>
              <a:rPr lang="en-GB" spc="0" baseline="0" dirty="0" smtClean="0"/>
              <a:t> desire to be kinder and more considerate was tested during her time at school. For years she was bullied by an older girl in her class. But </a:t>
            </a:r>
            <a:r>
              <a:rPr lang="en-GB" spc="0" baseline="0" dirty="0" err="1" smtClean="0"/>
              <a:t>Thérèse</a:t>
            </a:r>
            <a:r>
              <a:rPr lang="en-GB" spc="0" baseline="0" dirty="0" smtClean="0"/>
              <a:t> did not allow her experiences of illness or bullying to weaken her spirit, harden her heart, or stop her in her goal to deliver God’s love to all.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On the contrary, these painful experiences made </a:t>
            </a:r>
            <a:r>
              <a:rPr lang="en-GB" spc="0" baseline="0" dirty="0" err="1" smtClean="0"/>
              <a:t>Thérèse</a:t>
            </a:r>
            <a:r>
              <a:rPr lang="en-GB" spc="0" baseline="0" dirty="0" smtClean="0"/>
              <a:t> more merciful.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1" spc="0" baseline="0" dirty="0" smtClean="0"/>
              <a:t>Ask if anyone can explain what ‘mercy’ means. Click to reveal definition.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err="1" smtClean="0"/>
              <a:t>Thérèse’s</a:t>
            </a:r>
            <a:r>
              <a:rPr lang="en-GB" spc="0" baseline="0" dirty="0" smtClean="0"/>
              <a:t> ability to turn negative experiences into something positive, illustrates how, with God’s grace, good </a:t>
            </a:r>
            <a:r>
              <a:rPr lang="en-GB" b="0" i="0" spc="0" baseline="0" dirty="0" smtClean="0"/>
              <a:t>can</a:t>
            </a:r>
            <a:r>
              <a:rPr lang="en-GB" b="1" i="0" spc="0" baseline="0" dirty="0" smtClean="0"/>
              <a:t> </a:t>
            </a:r>
            <a:r>
              <a:rPr lang="en-GB" b="0" i="0" spc="0" baseline="0" dirty="0" smtClean="0"/>
              <a:t>be drawn</a:t>
            </a:r>
            <a:r>
              <a:rPr lang="en-GB" spc="0" baseline="0" dirty="0" smtClean="0"/>
              <a:t> from bad situations. Having the experience of being wounded and saddened, </a:t>
            </a:r>
            <a:r>
              <a:rPr lang="en-GB" spc="0" baseline="0" dirty="0" err="1" smtClean="0"/>
              <a:t>Thérèse</a:t>
            </a:r>
            <a:r>
              <a:rPr lang="en-GB" spc="0" baseline="0" dirty="0" smtClean="0"/>
              <a:t> was able to identify with the hurt and sadness of others. Having spent time prayerfully reflecting on her own behaviour and trusting that God forgave her failings, she was better able to understand and forgive the failings of others too. </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4</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err="1" smtClean="0"/>
              <a:t>Thérèse</a:t>
            </a:r>
            <a:r>
              <a:rPr lang="en-GB" spc="0" baseline="0" dirty="0" smtClean="0"/>
              <a:t> turned to God to help her through difficult times, and due to this her faith continued to grow. In fact she provides us with a great example of what the word faith means. </a:t>
            </a:r>
            <a:r>
              <a:rPr lang="en-GB" i="1" spc="0" baseline="0" dirty="0" smtClean="0"/>
              <a:t>Click for definition of faith.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1"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err="1" smtClean="0"/>
              <a:t>Thérèse</a:t>
            </a:r>
            <a:r>
              <a:rPr lang="en-GB" spc="0" baseline="0" dirty="0" smtClean="0"/>
              <a:t> trusted that God loved all his children unconditionally and was very close to her. As she grew she decided that she wanted to be very close to God, too. At aged 14 </a:t>
            </a:r>
            <a:r>
              <a:rPr lang="en-GB" spc="0" baseline="0" dirty="0" err="1" smtClean="0"/>
              <a:t>Thérèse</a:t>
            </a:r>
            <a:r>
              <a:rPr lang="en-GB" spc="0" baseline="0" dirty="0" smtClean="0"/>
              <a:t> told her family that she wanted to become a nun.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i="1"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0" spc="0" baseline="0" dirty="0" smtClean="0"/>
              <a:t>When </a:t>
            </a:r>
            <a:r>
              <a:rPr lang="en-GB" i="0" spc="0" baseline="0" dirty="0" err="1" smtClean="0"/>
              <a:t>Thérèse</a:t>
            </a:r>
            <a:r>
              <a:rPr lang="en-GB" i="0" spc="0" baseline="0" dirty="0" smtClean="0"/>
              <a:t> announced this to her family in 1887, it wasn’t uncommon for young Catholic women to leave their family to join other nuns in a convent, dedicating their life to prayer and service. Some of you may have had members of your family who did the same. But </a:t>
            </a:r>
            <a:r>
              <a:rPr lang="en-GB" b="1" i="1" spc="0" baseline="0" dirty="0" smtClean="0"/>
              <a:t>what was unusual</a:t>
            </a:r>
            <a:r>
              <a:rPr lang="en-GB" i="0" spc="0" baseline="0" dirty="0" smtClean="0"/>
              <a:t> was for someone at 14 to be so adamant that this is what they wanted to do with their life.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There are lots of different kinds of nuns. Some live in the outside world helping others, for example working in schools or prisons. Some nuns live enclosed; that is they stay inside their convent, working and praying together as a community for the needs of the world. </a:t>
            </a:r>
            <a:r>
              <a:rPr lang="en-GB" spc="0" baseline="0" dirty="0" err="1" smtClean="0"/>
              <a:t>Thérèse</a:t>
            </a:r>
            <a:r>
              <a:rPr lang="en-GB" spc="0" baseline="0" dirty="0" smtClean="0"/>
              <a:t> had worked out what kind of nun she wanted to be. Her goal was to become a missionary nun. </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5</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Missionaries are committed to delivering God’s love to all people, everywhere, but their work usually takes them to impoverished communities overseas.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smtClean="0"/>
              <a:t>The title ‘missionary’ comes from the Latin word </a:t>
            </a:r>
            <a:r>
              <a:rPr lang="en-GB" i="1" spc="0" baseline="0" dirty="0" err="1" smtClean="0"/>
              <a:t>missio</a:t>
            </a:r>
            <a:r>
              <a:rPr lang="en-GB" spc="0" baseline="0" dirty="0" smtClean="0"/>
              <a:t> , which means ‘</a:t>
            </a:r>
            <a:r>
              <a:rPr lang="en-GB" i="1" spc="0" baseline="0" dirty="0" smtClean="0"/>
              <a:t>to send’</a:t>
            </a:r>
            <a:r>
              <a:rPr lang="en-GB" spc="0" baseline="0" dirty="0" smtClean="0"/>
              <a:t>’. Missionaries then, are </a:t>
            </a:r>
            <a:r>
              <a:rPr lang="en-GB" i="1" spc="0" baseline="0" dirty="0" smtClean="0"/>
              <a:t>sent out </a:t>
            </a:r>
            <a:r>
              <a:rPr lang="en-GB" spc="0" baseline="0" dirty="0" smtClean="0"/>
              <a:t>into the world to </a:t>
            </a:r>
            <a:r>
              <a:rPr lang="en-GB" i="1" spc="0" baseline="0" dirty="0" smtClean="0"/>
              <a:t>deliver</a:t>
            </a:r>
            <a:r>
              <a:rPr lang="en-GB" spc="0" baseline="0" dirty="0" smtClean="0"/>
              <a:t> the message that all people are made in the image and likeness of God. And that every single one of us,</a:t>
            </a:r>
            <a:r>
              <a:rPr lang="en-GB" i="1" spc="0" baseline="0" dirty="0" smtClean="0"/>
              <a:t> </a:t>
            </a:r>
            <a:r>
              <a:rPr lang="en-GB" i="0" spc="0" baseline="0" dirty="0" smtClean="0"/>
              <a:t>whatever our race, belief, or status, has a value beyond measure. This is what we mean when we speak of human dignity. </a:t>
            </a:r>
            <a:r>
              <a:rPr lang="en-GB" i="1" spc="0" baseline="0" dirty="0" smtClean="0"/>
              <a:t>Click to reveal definition of dignity.</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pc="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pc="0" baseline="0" dirty="0" err="1" smtClean="0"/>
              <a:t>Thérèse</a:t>
            </a:r>
            <a:r>
              <a:rPr lang="en-GB" spc="0" baseline="0" dirty="0" smtClean="0"/>
              <a:t> knew that Christ treated all people with dignity and that he instructed us to do the same, whether that’s the friend sitting alongside us or a stranger in a foreign land. </a:t>
            </a:r>
            <a:r>
              <a:rPr lang="en-GB" spc="0" baseline="0" dirty="0" err="1" smtClean="0"/>
              <a:t>Thérèse</a:t>
            </a:r>
            <a:r>
              <a:rPr lang="en-GB" spc="0" baseline="0" dirty="0" smtClean="0"/>
              <a:t> also understood that it is God’s desire that all people have the opportunity to live fulfilled and happy lives and that no body, no situation, no place is beyond God’s care. </a:t>
            </a: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6</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Due to her</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determination, when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was only 15 she finally became a nun; but not a missionary nun. It was felt that due to her frequent</a:t>
            </a:r>
            <a:r>
              <a:rPr lang="en-GB" sz="1200" kern="1200" baseline="0" dirty="0" smtClean="0">
                <a:solidFill>
                  <a:schemeClr val="tx1"/>
                </a:solidFill>
                <a:effectLst/>
                <a:latin typeface="+mn-lt"/>
                <a:ea typeface="+mn-ea"/>
                <a:cs typeface="+mn-cs"/>
              </a:rPr>
              <a:t> bouts of ill health she </a:t>
            </a:r>
            <a:r>
              <a:rPr lang="en-GB" sz="1200" kern="1200" dirty="0" smtClean="0">
                <a:solidFill>
                  <a:schemeClr val="tx1"/>
                </a:solidFill>
                <a:effectLst/>
                <a:latin typeface="+mn-lt"/>
                <a:ea typeface="+mn-ea"/>
                <a:cs typeface="+mn-cs"/>
              </a:rPr>
              <a:t>wasn’t strong enough to make long and difficult journeys to far away lands. Ironically,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who had dreamed of travelling across the world, ended up joining a group of nuns who did not even travel outside their convent walls. Yet </a:t>
            </a:r>
            <a:r>
              <a:rPr lang="en-GB" spc="0" baseline="0" dirty="0" err="1" smtClean="0"/>
              <a:t>Thérèse</a:t>
            </a:r>
            <a:r>
              <a:rPr lang="en-GB" sz="1200" kern="1200" baseline="0" dirty="0" smtClean="0">
                <a:solidFill>
                  <a:schemeClr val="tx1"/>
                </a:solidFill>
                <a:effectLst/>
                <a:latin typeface="+mn-lt"/>
                <a:ea typeface="+mn-ea"/>
                <a:cs typeface="+mn-cs"/>
              </a:rPr>
              <a:t> was still moving away from the life she knew. And this always requires courage. </a:t>
            </a:r>
            <a:r>
              <a:rPr lang="en-GB" sz="1200" i="1" kern="1200" baseline="0" dirty="0" smtClean="0">
                <a:solidFill>
                  <a:schemeClr val="tx1"/>
                </a:solidFill>
                <a:effectLst/>
                <a:latin typeface="+mn-lt"/>
                <a:ea typeface="+mn-ea"/>
                <a:cs typeface="+mn-cs"/>
              </a:rPr>
              <a:t>Click to reveal definition of courage.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All</a:t>
            </a:r>
            <a:r>
              <a:rPr lang="en-GB" sz="1200" kern="1200" baseline="0" dirty="0" smtClean="0">
                <a:solidFill>
                  <a:schemeClr val="tx1"/>
                </a:solidFill>
                <a:effectLst/>
                <a:latin typeface="+mn-lt"/>
                <a:ea typeface="+mn-ea"/>
                <a:cs typeface="+mn-cs"/>
              </a:rPr>
              <a:t> of us have comfort zones, places and people that are familiar and make us feel safe. There are occasions when, like </a:t>
            </a:r>
            <a:r>
              <a:rPr lang="en-GB" spc="0" baseline="0" dirty="0" err="1" smtClean="0"/>
              <a:t>Thérèse</a:t>
            </a:r>
            <a:r>
              <a:rPr lang="en-GB" sz="1200" kern="1200" baseline="0" dirty="0" smtClean="0">
                <a:solidFill>
                  <a:schemeClr val="tx1"/>
                </a:solidFill>
                <a:effectLst/>
                <a:latin typeface="+mn-lt"/>
                <a:ea typeface="+mn-ea"/>
                <a:cs typeface="+mn-cs"/>
              </a:rPr>
              <a:t>, we must feel the discomfort of finding ourselves trying new things or meeting new people. With courage we can stretch outside our comfort zone and grow as people. For </a:t>
            </a:r>
            <a:r>
              <a:rPr lang="en-GB" spc="0" baseline="0" dirty="0" err="1" smtClean="0"/>
              <a:t>Thérèse</a:t>
            </a:r>
            <a:r>
              <a:rPr lang="en-GB" sz="1200" kern="1200" baseline="0" dirty="0" smtClean="0">
                <a:solidFill>
                  <a:schemeClr val="tx1"/>
                </a:solidFill>
                <a:effectLst/>
                <a:latin typeface="+mn-lt"/>
                <a:ea typeface="+mn-ea"/>
                <a:cs typeface="+mn-cs"/>
              </a:rPr>
              <a:t>, her courage was born through the faith that, with Christ, she could do all things.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Once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accepted that her goal</a:t>
            </a:r>
            <a:r>
              <a:rPr lang="en-GB" sz="1200" kern="1200" baseline="0" dirty="0" smtClean="0">
                <a:solidFill>
                  <a:schemeClr val="tx1"/>
                </a:solidFill>
                <a:effectLst/>
                <a:latin typeface="+mn-lt"/>
                <a:ea typeface="+mn-ea"/>
                <a:cs typeface="+mn-cs"/>
              </a:rPr>
              <a:t> of becoming an overseas missionary couldn’t be achieved, she didn’t get disheartened. Instead she </a:t>
            </a:r>
            <a:r>
              <a:rPr lang="en-GB" sz="1200" kern="1200" dirty="0" smtClean="0">
                <a:solidFill>
                  <a:schemeClr val="tx1"/>
                </a:solidFill>
                <a:effectLst/>
                <a:latin typeface="+mn-lt"/>
                <a:ea typeface="+mn-ea"/>
                <a:cs typeface="+mn-cs"/>
              </a:rPr>
              <a:t>decided that she’d find another way to do great things for God. </a:t>
            </a:r>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7</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way she did this was quite extraordinary. In the convent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like the other nuns, was given lots of routine tasks to do; such as scrubbing the floor, cleaning the bathroom</a:t>
            </a:r>
            <a:r>
              <a:rPr lang="en-GB" sz="1200" kern="1200" baseline="0" dirty="0" smtClean="0">
                <a:solidFill>
                  <a:schemeClr val="tx1"/>
                </a:solidFill>
                <a:effectLst/>
                <a:latin typeface="+mn-lt"/>
                <a:ea typeface="+mn-ea"/>
                <a:cs typeface="+mn-cs"/>
              </a:rPr>
              <a:t> and</a:t>
            </a:r>
            <a:r>
              <a:rPr lang="en-GB" sz="1200" kern="1200" dirty="0" smtClean="0">
                <a:solidFill>
                  <a:schemeClr val="tx1"/>
                </a:solidFill>
                <a:effectLst/>
                <a:latin typeface="+mn-lt"/>
                <a:ea typeface="+mn-ea"/>
                <a:cs typeface="+mn-cs"/>
              </a:rPr>
              <a:t> washing up.  Knowing that she wasn’t going to be a </a:t>
            </a:r>
            <a:r>
              <a:rPr lang="en-GB" sz="1200" b="1" i="1" kern="1200" dirty="0" smtClean="0">
                <a:solidFill>
                  <a:schemeClr val="tx1"/>
                </a:solidFill>
                <a:effectLst/>
                <a:latin typeface="+mn-lt"/>
                <a:ea typeface="+mn-ea"/>
                <a:cs typeface="+mn-cs"/>
              </a:rPr>
              <a:t>great</a:t>
            </a:r>
            <a:r>
              <a:rPr lang="en-GB" sz="1200" b="1" i="1" kern="1200" baseline="0" dirty="0" smtClean="0">
                <a:solidFill>
                  <a:schemeClr val="tx1"/>
                </a:solidFill>
                <a:effectLst/>
                <a:latin typeface="+mn-lt"/>
                <a:ea typeface="+mn-ea"/>
                <a:cs typeface="+mn-cs"/>
              </a:rPr>
              <a:t> </a:t>
            </a:r>
            <a:r>
              <a:rPr lang="en-GB" sz="1200" b="1" i="1" kern="1200" dirty="0" smtClean="0">
                <a:solidFill>
                  <a:schemeClr val="tx1"/>
                </a:solidFill>
                <a:effectLst/>
                <a:latin typeface="+mn-lt"/>
                <a:ea typeface="+mn-ea"/>
                <a:cs typeface="+mn-cs"/>
              </a:rPr>
              <a:t>overseas </a:t>
            </a:r>
            <a:r>
              <a:rPr lang="en-GB" sz="1200" kern="1200" dirty="0" smtClean="0">
                <a:solidFill>
                  <a:schemeClr val="tx1"/>
                </a:solidFill>
                <a:effectLst/>
                <a:latin typeface="+mn-lt"/>
                <a:ea typeface="+mn-ea"/>
                <a:cs typeface="+mn-cs"/>
              </a:rPr>
              <a:t>missionary,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decided that everything she did each day - especially the small tasks - she would do with</a:t>
            </a:r>
            <a:r>
              <a:rPr lang="en-GB" sz="1200" kern="1200" baseline="0" dirty="0" smtClean="0">
                <a:solidFill>
                  <a:schemeClr val="tx1"/>
                </a:solidFill>
                <a:effectLst/>
                <a:latin typeface="+mn-lt"/>
                <a:ea typeface="+mn-ea"/>
                <a:cs typeface="+mn-cs"/>
              </a:rPr>
              <a:t> </a:t>
            </a:r>
            <a:r>
              <a:rPr lang="en-GB" sz="1200" b="1" i="1" kern="1200" dirty="0" smtClean="0">
                <a:solidFill>
                  <a:schemeClr val="tx1"/>
                </a:solidFill>
                <a:effectLst/>
                <a:latin typeface="+mn-lt"/>
                <a:ea typeface="+mn-ea"/>
                <a:cs typeface="+mn-cs"/>
              </a:rPr>
              <a:t>great</a:t>
            </a:r>
            <a:r>
              <a:rPr lang="en-GB" sz="1200" b="0" i="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love. She called this her ‘Little Way’.</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pc="0" baseline="0" dirty="0" err="1" smtClean="0"/>
              <a:t>Thérèse’s</a:t>
            </a:r>
            <a:r>
              <a:rPr lang="en-GB" sz="1200" kern="1200" baseline="0" dirty="0" smtClean="0">
                <a:solidFill>
                  <a:schemeClr val="tx1"/>
                </a:solidFill>
                <a:effectLst/>
                <a:latin typeface="+mn-lt"/>
                <a:ea typeface="+mn-ea"/>
                <a:cs typeface="+mn-cs"/>
              </a:rPr>
              <a:t> way of loving through little acts of service</a:t>
            </a:r>
            <a:r>
              <a:rPr lang="en-GB" sz="1200" kern="1200" dirty="0" smtClean="0">
                <a:solidFill>
                  <a:schemeClr val="tx1"/>
                </a:solidFill>
                <a:effectLst/>
                <a:latin typeface="+mn-lt"/>
                <a:ea typeface="+mn-ea"/>
                <a:cs typeface="+mn-cs"/>
              </a:rPr>
              <a:t> may seem unremarkable,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but remember that as a girl she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had hated chores, was stubborn, and</a:t>
            </a:r>
            <a:r>
              <a:rPr lang="en-GB" sz="1200" kern="1200" baseline="0" dirty="0" smtClean="0">
                <a:solidFill>
                  <a:schemeClr val="tx1"/>
                </a:solidFill>
                <a:effectLst/>
                <a:latin typeface="+mn-lt"/>
                <a:ea typeface="+mn-ea"/>
                <a:cs typeface="+mn-cs"/>
              </a:rPr>
              <a:t> sought</a:t>
            </a:r>
            <a:r>
              <a:rPr lang="en-GB" sz="1200" kern="1200" dirty="0" smtClean="0">
                <a:solidFill>
                  <a:schemeClr val="tx1"/>
                </a:solidFill>
                <a:effectLst/>
                <a:latin typeface="+mn-lt"/>
                <a:ea typeface="+mn-ea"/>
                <a:cs typeface="+mn-cs"/>
              </a:rPr>
              <a:t> her own way. So although </a:t>
            </a:r>
            <a:r>
              <a:rPr lang="en-GB" spc="0" baseline="0" dirty="0" err="1" smtClean="0"/>
              <a:t>Thérèse’s</a:t>
            </a:r>
            <a:r>
              <a:rPr lang="en-GB" sz="1200" kern="1200" baseline="0" dirty="0" smtClean="0">
                <a:solidFill>
                  <a:schemeClr val="tx1"/>
                </a:solidFill>
                <a:effectLst/>
                <a:latin typeface="+mn-lt"/>
                <a:ea typeface="+mn-ea"/>
                <a:cs typeface="+mn-cs"/>
              </a:rPr>
              <a:t> Little Way</a:t>
            </a:r>
            <a:r>
              <a:rPr lang="en-GB" sz="1200" kern="1200" dirty="0" smtClean="0">
                <a:solidFill>
                  <a:schemeClr val="tx1"/>
                </a:solidFill>
                <a:effectLst/>
                <a:latin typeface="+mn-lt"/>
                <a:ea typeface="+mn-ea"/>
                <a:cs typeface="+mn-cs"/>
              </a:rPr>
              <a:t> seems unheroic, it required great determination</a:t>
            </a:r>
            <a:r>
              <a:rPr lang="en-GB" sz="1200" kern="1200" baseline="0" dirty="0" smtClean="0">
                <a:solidFill>
                  <a:schemeClr val="tx1"/>
                </a:solidFill>
                <a:effectLst/>
                <a:latin typeface="+mn-lt"/>
                <a:ea typeface="+mn-ea"/>
                <a:cs typeface="+mn-cs"/>
              </a:rPr>
              <a:t> and a willingness to put the needs of others before her own desires.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r>
              <a:rPr lang="en-GB" spc="0" baseline="0" dirty="0" err="1" smtClean="0"/>
              <a:t>Thérèse</a:t>
            </a:r>
            <a:r>
              <a:rPr lang="en-GB" sz="1200" kern="1200" baseline="0" dirty="0" smtClean="0">
                <a:solidFill>
                  <a:schemeClr val="tx1"/>
                </a:solidFill>
                <a:effectLst/>
                <a:latin typeface="+mn-lt"/>
                <a:ea typeface="+mn-ea"/>
                <a:cs typeface="+mn-cs"/>
              </a:rPr>
              <a:t> also </a:t>
            </a:r>
            <a:r>
              <a:rPr lang="en-GB" sz="1200" kern="1200" dirty="0" smtClean="0">
                <a:solidFill>
                  <a:schemeClr val="tx1"/>
                </a:solidFill>
                <a:effectLst/>
                <a:latin typeface="+mn-lt"/>
                <a:ea typeface="+mn-ea"/>
                <a:cs typeface="+mn-cs"/>
              </a:rPr>
              <a:t>made a point of helping</a:t>
            </a:r>
            <a:r>
              <a:rPr lang="en-GB" sz="1200" kern="1200" baseline="0" dirty="0" smtClean="0">
                <a:solidFill>
                  <a:schemeClr val="tx1"/>
                </a:solidFill>
                <a:effectLst/>
                <a:latin typeface="+mn-lt"/>
                <a:ea typeface="+mn-ea"/>
                <a:cs typeface="+mn-cs"/>
              </a:rPr>
              <a:t> and serving nuns who had a reputation of being difficult, even cranky; nuns that other people found it hard to spend time with, never mind support. But </a:t>
            </a:r>
            <a:r>
              <a:rPr lang="en-GB" spc="0" baseline="0" dirty="0" err="1" smtClean="0"/>
              <a:t>Thérèse</a:t>
            </a:r>
            <a:r>
              <a:rPr lang="en-GB" sz="1200" kern="1200" baseline="0" dirty="0" smtClean="0">
                <a:solidFill>
                  <a:schemeClr val="tx1"/>
                </a:solidFill>
                <a:effectLst/>
                <a:latin typeface="+mn-lt"/>
                <a:ea typeface="+mn-ea"/>
                <a:cs typeface="+mn-cs"/>
              </a:rPr>
              <a:t> had made it her mission to deliver God’s love to everyone and in every situation. She wrote the following words in her now famous diary… </a:t>
            </a:r>
            <a:r>
              <a:rPr lang="en-GB" sz="1200" i="1" kern="1200" baseline="0" dirty="0" smtClean="0">
                <a:solidFill>
                  <a:schemeClr val="tx1"/>
                </a:solidFill>
                <a:effectLst/>
                <a:latin typeface="+mn-lt"/>
                <a:ea typeface="+mn-ea"/>
                <a:cs typeface="+mn-cs"/>
              </a:rPr>
              <a:t>click to reveal the quotation on screen.</a:t>
            </a:r>
          </a:p>
          <a:p>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1" i="1" dirty="0" smtClean="0"/>
              <a:t>“Miss no single opportunity of making some small sacrifice, here by a smiling look, there by a kindly word; always doing the </a:t>
            </a:r>
            <a:r>
              <a:rPr lang="en-GB" b="1" i="1" smtClean="0"/>
              <a:t>smallest thing right </a:t>
            </a:r>
            <a:r>
              <a:rPr lang="en-GB" b="1" i="1" dirty="0" smtClean="0"/>
              <a:t>and doing it all for love.” </a:t>
            </a:r>
          </a:p>
          <a:p>
            <a:endParaRPr lang="en-GB" sz="1200" b="1"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8</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Very sadly </a:t>
            </a:r>
            <a:r>
              <a:rPr lang="en-GB" sz="1200" kern="1200" dirty="0" err="1" smtClean="0">
                <a:solidFill>
                  <a:schemeClr val="tx1"/>
                </a:solidFill>
                <a:effectLst/>
                <a:latin typeface="+mn-lt"/>
                <a:ea typeface="+mn-ea"/>
                <a:cs typeface="+mn-cs"/>
              </a:rPr>
              <a:t>Thérèse</a:t>
            </a:r>
            <a:r>
              <a:rPr lang="en-GB" sz="1200" kern="1200" dirty="0" smtClean="0">
                <a:solidFill>
                  <a:schemeClr val="tx1"/>
                </a:solidFill>
                <a:effectLst/>
                <a:latin typeface="+mn-lt"/>
                <a:ea typeface="+mn-ea"/>
                <a:cs typeface="+mn-cs"/>
              </a:rPr>
              <a:t> didn’t have a long life. She was only 24 when she died in the convent of tuberculosis. Following</a:t>
            </a:r>
            <a:r>
              <a:rPr lang="en-GB" sz="1200" kern="1200" baseline="0" dirty="0" smtClean="0">
                <a:solidFill>
                  <a:schemeClr val="tx1"/>
                </a:solidFill>
                <a:effectLst/>
                <a:latin typeface="+mn-lt"/>
                <a:ea typeface="+mn-ea"/>
                <a:cs typeface="+mn-cs"/>
              </a:rPr>
              <a:t> her death t</a:t>
            </a:r>
            <a:r>
              <a:rPr lang="en-GB" sz="1200" kern="1200" dirty="0" smtClean="0">
                <a:solidFill>
                  <a:schemeClr val="tx1"/>
                </a:solidFill>
                <a:effectLst/>
                <a:latin typeface="+mn-lt"/>
                <a:ea typeface="+mn-ea"/>
                <a:cs typeface="+mn-cs"/>
              </a:rPr>
              <a:t>he nuns couldn’t think of anything much to say about her</a:t>
            </a:r>
            <a:r>
              <a:rPr lang="en-GB" sz="1200" kern="1200" baseline="0" dirty="0" smtClean="0">
                <a:solidFill>
                  <a:schemeClr val="tx1"/>
                </a:solidFill>
                <a:effectLst/>
                <a:latin typeface="+mn-lt"/>
                <a:ea typeface="+mn-ea"/>
                <a:cs typeface="+mn-cs"/>
              </a:rPr>
              <a:t>. She just seemed to them quiet and ordinary. </a:t>
            </a:r>
            <a:r>
              <a:rPr lang="en-GB" sz="1200" kern="1200" dirty="0" smtClean="0">
                <a:solidFill>
                  <a:schemeClr val="tx1"/>
                </a:solidFill>
                <a:effectLst/>
                <a:latin typeface="+mn-lt"/>
                <a:ea typeface="+mn-ea"/>
                <a:cs typeface="+mn-cs"/>
              </a:rPr>
              <a:t>Then they remembered that she had kept a diary, and it was on reading this that they realised how extraordinary she had been.</a:t>
            </a:r>
            <a:r>
              <a:rPr lang="en-GB" sz="1200" kern="1200" baseline="0" dirty="0" smtClean="0">
                <a:solidFill>
                  <a:schemeClr val="tx1"/>
                </a:solidFill>
                <a:effectLst/>
                <a:latin typeface="+mn-lt"/>
                <a:ea typeface="+mn-ea"/>
                <a:cs typeface="+mn-cs"/>
              </a:rPr>
              <a:t>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During her young life </a:t>
            </a:r>
            <a:r>
              <a:rPr lang="en-GB" spc="0" baseline="0" dirty="0" err="1" smtClean="0"/>
              <a:t>Thérèse</a:t>
            </a:r>
            <a:r>
              <a:rPr lang="en-GB" sz="1200" kern="1200" baseline="0" dirty="0" smtClean="0">
                <a:solidFill>
                  <a:schemeClr val="tx1"/>
                </a:solidFill>
                <a:effectLst/>
                <a:latin typeface="+mn-lt"/>
                <a:ea typeface="+mn-ea"/>
                <a:cs typeface="+mn-cs"/>
              </a:rPr>
              <a:t> had learnt to accept that God did not require her to do anything great for him, as is clear in another line from her diary…</a:t>
            </a:r>
            <a:r>
              <a:rPr lang="en-GB" sz="1200" i="1" kern="1200" baseline="0" dirty="0" smtClean="0">
                <a:solidFill>
                  <a:schemeClr val="tx1"/>
                </a:solidFill>
                <a:effectLst/>
                <a:latin typeface="+mn-lt"/>
                <a:ea typeface="+mn-ea"/>
                <a:cs typeface="+mn-cs"/>
              </a:rPr>
              <a:t> click to reveal:</a:t>
            </a:r>
          </a:p>
          <a:p>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Our Lord does not look so much at the greatness of our actions, or even at their difficulty,</a:t>
            </a:r>
            <a:r>
              <a:rPr lang="en-GB" i="1" baseline="0" dirty="0" smtClean="0"/>
              <a:t> as at the love by which we do them.</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The diary revealed that </a:t>
            </a:r>
            <a:r>
              <a:rPr lang="en-GB" spc="0" baseline="0" dirty="0" err="1" smtClean="0"/>
              <a:t>Thérèse</a:t>
            </a:r>
            <a:r>
              <a:rPr lang="en-GB" sz="1200" kern="1200" baseline="0" dirty="0" smtClean="0">
                <a:solidFill>
                  <a:schemeClr val="tx1"/>
                </a:solidFill>
                <a:effectLst/>
                <a:latin typeface="+mn-lt"/>
                <a:ea typeface="+mn-ea"/>
                <a:cs typeface="+mn-cs"/>
              </a:rPr>
              <a:t> had privately made a commitment to do small everyday tasks with great love. This was her ‘Little Way’ and she followed it so quietly and humbly that nobody ever noticed.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nuns decided</a:t>
            </a:r>
            <a:r>
              <a:rPr lang="en-GB" sz="1200" kern="1200" baseline="0" dirty="0" smtClean="0">
                <a:solidFill>
                  <a:schemeClr val="tx1"/>
                </a:solidFill>
                <a:effectLst/>
                <a:latin typeface="+mn-lt"/>
                <a:ea typeface="+mn-ea"/>
                <a:cs typeface="+mn-cs"/>
              </a:rPr>
              <a:t> to share her ideas with others and s</a:t>
            </a:r>
            <a:r>
              <a:rPr lang="en-GB" sz="1200" kern="1200" dirty="0" smtClean="0">
                <a:solidFill>
                  <a:schemeClr val="tx1"/>
                </a:solidFill>
                <a:effectLst/>
                <a:latin typeface="+mn-lt"/>
                <a:ea typeface="+mn-ea"/>
                <a:cs typeface="+mn-cs"/>
              </a:rPr>
              <a:t>oon </a:t>
            </a:r>
            <a:r>
              <a:rPr lang="en-GB" sz="1200" kern="1200" dirty="0" err="1" smtClean="0">
                <a:solidFill>
                  <a:schemeClr val="tx1"/>
                </a:solidFill>
                <a:effectLst/>
                <a:latin typeface="+mn-lt"/>
                <a:ea typeface="+mn-ea"/>
                <a:cs typeface="+mn-cs"/>
              </a:rPr>
              <a:t>Thérèse’s</a:t>
            </a:r>
            <a:r>
              <a:rPr lang="en-GB" sz="1200" kern="1200" dirty="0" smtClean="0">
                <a:solidFill>
                  <a:schemeClr val="tx1"/>
                </a:solidFill>
                <a:effectLst/>
                <a:latin typeface="+mn-lt"/>
                <a:ea typeface="+mn-ea"/>
                <a:cs typeface="+mn-cs"/>
              </a:rPr>
              <a:t> Little Way became known throughout the world. Millions of people chose to follow it. Because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of this, a few years after her death, the Pope made ordinary </a:t>
            </a:r>
            <a:r>
              <a:rPr lang="en-GB" spc="0" baseline="0" dirty="0" err="1" smtClean="0"/>
              <a:t>Thérèse</a:t>
            </a:r>
            <a:r>
              <a:rPr lang="en-GB" sz="1200" kern="1200" dirty="0" smtClean="0">
                <a:solidFill>
                  <a:schemeClr val="tx1"/>
                </a:solidFill>
                <a:effectLst/>
                <a:latin typeface="+mn-lt"/>
                <a:ea typeface="+mn-ea"/>
                <a:cs typeface="+mn-cs"/>
              </a:rPr>
              <a:t> Martin the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extraordinary Saint </a:t>
            </a:r>
            <a:r>
              <a:rPr lang="en-GB" spc="0" baseline="0" dirty="0" err="1" smtClean="0"/>
              <a:t>Thérèse</a:t>
            </a:r>
            <a:r>
              <a:rPr lang="en-GB" sz="1200" kern="1200" dirty="0" smtClean="0">
                <a:solidFill>
                  <a:schemeClr val="tx1"/>
                </a:solidFill>
                <a:effectLst/>
                <a:latin typeface="+mn-lt"/>
                <a:ea typeface="+mn-ea"/>
                <a:cs typeface="+mn-cs"/>
              </a:rPr>
              <a:t> of </a:t>
            </a:r>
            <a:r>
              <a:rPr lang="en-GB" sz="1200" kern="1200" dirty="0" err="1" smtClean="0">
                <a:solidFill>
                  <a:schemeClr val="tx1"/>
                </a:solidFill>
                <a:effectLst/>
                <a:latin typeface="+mn-lt"/>
                <a:ea typeface="+mn-ea"/>
                <a:cs typeface="+mn-cs"/>
              </a:rPr>
              <a:t>Lisieux</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9</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pc="0" baseline="0" dirty="0" err="1" smtClean="0"/>
              <a:t>Thérèse</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life and example are largely known to us through the words she recorded in her diary. For </a:t>
            </a:r>
            <a:r>
              <a:rPr lang="en-GB" spc="0" baseline="0" dirty="0" err="1" smtClean="0"/>
              <a:t>Thérèse</a:t>
            </a:r>
            <a:r>
              <a:rPr lang="en-GB" spc="0" baseline="0" dirty="0" smtClean="0"/>
              <a:t>,</a:t>
            </a:r>
            <a:r>
              <a:rPr lang="en-GB" sz="1200" kern="1200" dirty="0" smtClean="0">
                <a:solidFill>
                  <a:schemeClr val="tx1"/>
                </a:solidFill>
                <a:effectLst/>
                <a:latin typeface="+mn-lt"/>
                <a:ea typeface="+mn-ea"/>
                <a:cs typeface="+mn-cs"/>
              </a:rPr>
              <a:t> words</a:t>
            </a:r>
            <a:r>
              <a:rPr lang="en-GB" sz="1200" kern="1200" baseline="0" dirty="0" smtClean="0">
                <a:solidFill>
                  <a:schemeClr val="tx1"/>
                </a:solidFill>
                <a:effectLst/>
                <a:latin typeface="+mn-lt"/>
                <a:ea typeface="+mn-ea"/>
                <a:cs typeface="+mn-cs"/>
              </a:rPr>
              <a:t> were incredibly important, particularly those she read in the Gospels.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It is by reading the Gospels that </a:t>
            </a:r>
            <a:r>
              <a:rPr lang="en-GB" spc="0" baseline="0" dirty="0" err="1" smtClean="0"/>
              <a:t>Thérèse</a:t>
            </a:r>
            <a:r>
              <a:rPr lang="en-GB" sz="1200" kern="1200" baseline="0" dirty="0" smtClean="0">
                <a:solidFill>
                  <a:schemeClr val="tx1"/>
                </a:solidFill>
                <a:effectLst/>
                <a:latin typeface="+mn-lt"/>
                <a:ea typeface="+mn-ea"/>
                <a:cs typeface="+mn-cs"/>
              </a:rPr>
              <a:t> developed her love and understanding of God through the words and actions of Christ Jesus. We can do this too, so it’s right that we finish this assembly with words that guided </a:t>
            </a:r>
            <a:r>
              <a:rPr lang="en-GB" spc="0" baseline="0" dirty="0" err="1" smtClean="0"/>
              <a:t>Thérèse</a:t>
            </a:r>
            <a:r>
              <a:rPr lang="en-GB" sz="1200" kern="1200" baseline="0" dirty="0" smtClean="0">
                <a:solidFill>
                  <a:schemeClr val="tx1"/>
                </a:solidFill>
                <a:effectLst/>
                <a:latin typeface="+mn-lt"/>
                <a:ea typeface="+mn-ea"/>
                <a:cs typeface="+mn-cs"/>
              </a:rPr>
              <a:t> and hopefully will guide us. Listen carefully to what God might be saying to you through these words. </a:t>
            </a:r>
          </a:p>
          <a:p>
            <a:endParaRPr lang="en-GB"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Click to reveal scripture. You may want to ask a pupil to read this aloud.</a:t>
            </a:r>
          </a:p>
          <a:p>
            <a:endParaRPr lang="en-GB" sz="1200" kern="1200" dirty="0" smtClean="0">
              <a:solidFill>
                <a:schemeClr val="tx1"/>
              </a:solidFill>
              <a:effectLst/>
              <a:latin typeface="+mn-lt"/>
              <a:ea typeface="+mn-ea"/>
              <a:cs typeface="+mn-cs"/>
            </a:endParaRPr>
          </a:p>
          <a:p>
            <a:r>
              <a:rPr lang="en-GB" sz="1200" b="0" i="1" dirty="0" smtClean="0">
                <a:solidFill>
                  <a:schemeClr val="tx1">
                    <a:lumMod val="75000"/>
                    <a:lumOff val="25000"/>
                  </a:schemeClr>
                </a:solidFill>
              </a:rPr>
              <a:t>An argument arose among the disciples about which of them was the greatest.</a:t>
            </a:r>
            <a:r>
              <a:rPr lang="en-GB" sz="1200" b="0" i="1" baseline="0" dirty="0" smtClean="0">
                <a:solidFill>
                  <a:schemeClr val="tx1">
                    <a:lumMod val="75000"/>
                    <a:lumOff val="25000"/>
                  </a:schemeClr>
                </a:solidFill>
              </a:rPr>
              <a:t> </a:t>
            </a:r>
            <a:r>
              <a:rPr lang="en-GB" sz="1200" b="0" i="1" dirty="0" smtClean="0">
                <a:solidFill>
                  <a:schemeClr val="tx1">
                    <a:lumMod val="75000"/>
                    <a:lumOff val="25000"/>
                  </a:schemeClr>
                </a:solidFill>
              </a:rPr>
              <a:t>Jesus realised the proud and arrogant intentions of their hearts. So he called a child and placed it by his side and said to them, “Truly I tell you, unless you change and become like little children you will never enter the kingdom of heaven. Whoever becomes humble like this child is the greatest in the kingdom of heaven. “</a:t>
            </a:r>
            <a:r>
              <a:rPr lang="en-GB" sz="1200" b="0" i="1" baseline="0" dirty="0" smtClean="0">
                <a:solidFill>
                  <a:schemeClr val="tx1">
                    <a:lumMod val="75000"/>
                    <a:lumOff val="25000"/>
                  </a:schemeClr>
                </a:solidFill>
              </a:rPr>
              <a:t> </a:t>
            </a:r>
            <a:r>
              <a:rPr lang="en-GB" sz="700" i="1" dirty="0" smtClean="0">
                <a:solidFill>
                  <a:schemeClr val="tx1">
                    <a:lumMod val="75000"/>
                    <a:lumOff val="25000"/>
                  </a:schemeClr>
                </a:solidFill>
              </a:rPr>
              <a:t>The Gospel of Matthew 18:1-4</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spc="0" baseline="0" dirty="0" smtClean="0">
                <a:solidFill>
                  <a:schemeClr val="tx1"/>
                </a:solidFill>
                <a:effectLst/>
                <a:latin typeface="+mn-lt"/>
                <a:ea typeface="+mn-ea"/>
                <a:cs typeface="+mn-cs"/>
              </a:rPr>
              <a:t>Two years after being made a saint, the Pope appointed </a:t>
            </a:r>
            <a:r>
              <a:rPr lang="en-GB" spc="0" baseline="0" dirty="0" err="1" smtClean="0"/>
              <a:t>Thérèse</a:t>
            </a:r>
            <a:r>
              <a:rPr lang="en-GB" spc="0" baseline="0" dirty="0" smtClean="0"/>
              <a:t> as the </a:t>
            </a:r>
            <a:r>
              <a:rPr lang="en-GB" sz="1200" kern="1200" dirty="0" smtClean="0">
                <a:solidFill>
                  <a:schemeClr val="tx1"/>
                </a:solidFill>
                <a:effectLst/>
                <a:latin typeface="+mn-lt"/>
                <a:ea typeface="+mn-ea"/>
                <a:cs typeface="+mn-cs"/>
              </a:rPr>
              <a:t>Patron of Missionaries,</a:t>
            </a:r>
            <a:r>
              <a:rPr lang="en-GB" sz="1200" kern="1200" baseline="0" dirty="0" smtClean="0">
                <a:solidFill>
                  <a:schemeClr val="tx1"/>
                </a:solidFill>
                <a:effectLst/>
                <a:latin typeface="+mn-lt"/>
                <a:ea typeface="+mn-ea"/>
                <a:cs typeface="+mn-cs"/>
              </a:rPr>
              <a:t> because of her lifelong admiration for their work</a:t>
            </a:r>
            <a:r>
              <a:rPr lang="en-GB" sz="1200" kern="1200" dirty="0" smtClean="0">
                <a:solidFill>
                  <a:schemeClr val="tx1"/>
                </a:solidFill>
                <a:effectLst/>
                <a:latin typeface="+mn-lt"/>
                <a:ea typeface="+mn-ea"/>
                <a:cs typeface="+mn-cs"/>
              </a:rPr>
              <a:t>. You can follow her example by praying and fundraising for </a:t>
            </a:r>
            <a:r>
              <a:rPr lang="en-GB" sz="1200" kern="1200" dirty="0" err="1" smtClean="0">
                <a:solidFill>
                  <a:schemeClr val="tx1"/>
                </a:solidFill>
                <a:effectLst/>
                <a:latin typeface="+mn-lt"/>
                <a:ea typeface="+mn-ea"/>
                <a:cs typeface="+mn-cs"/>
              </a:rPr>
              <a:t>Missio</a:t>
            </a:r>
            <a:r>
              <a:rPr lang="en-GB" sz="1200" kern="1200" baseline="0" dirty="0" smtClean="0">
                <a:solidFill>
                  <a:schemeClr val="tx1"/>
                </a:solidFill>
                <a:effectLst/>
                <a:latin typeface="+mn-lt"/>
                <a:ea typeface="+mn-ea"/>
                <a:cs typeface="+mn-cs"/>
              </a:rPr>
              <a:t> </a:t>
            </a:r>
            <a:r>
              <a:rPr lang="en-GB" sz="1200" b="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the Pope’s official charity for mission </a:t>
            </a:r>
            <a:r>
              <a:rPr lang="en-GB" sz="1200" b="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and so help today’s missionaries share God’s love and care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with those living in poverty overseas.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NOTE FOR TEACHERS /CHAPLAINS - The</a:t>
            </a:r>
            <a:r>
              <a:rPr lang="en-GB" sz="1200" i="1" kern="1200" baseline="0" dirty="0" smtClean="0">
                <a:solidFill>
                  <a:schemeClr val="tx1"/>
                </a:solidFill>
                <a:effectLst/>
                <a:latin typeface="+mn-lt"/>
                <a:ea typeface="+mn-ea"/>
                <a:cs typeface="+mn-cs"/>
              </a:rPr>
              <a:t> next slide provides details of </a:t>
            </a:r>
            <a:r>
              <a:rPr lang="en-GB" sz="1200" i="1" kern="1200" baseline="0" dirty="0" err="1" smtClean="0">
                <a:solidFill>
                  <a:schemeClr val="tx1"/>
                </a:solidFill>
                <a:effectLst/>
                <a:latin typeface="+mn-lt"/>
                <a:ea typeface="+mn-ea"/>
                <a:cs typeface="+mn-cs"/>
              </a:rPr>
              <a:t>Missio’s</a:t>
            </a:r>
            <a:r>
              <a:rPr lang="en-GB" sz="1200" i="1" kern="1200" baseline="0" dirty="0" smtClean="0">
                <a:solidFill>
                  <a:schemeClr val="tx1"/>
                </a:solidFill>
                <a:effectLst/>
                <a:latin typeface="+mn-lt"/>
                <a:ea typeface="+mn-ea"/>
                <a:cs typeface="+mn-cs"/>
              </a:rPr>
              <a:t> work, please read and consider supporting us in our efforts.</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276E559-0B6A-4571-B7D1-582BF31E91E5}" type="slidenum">
              <a:rPr lang="en-GB" smtClean="0"/>
              <a:t>10</a:t>
            </a:fld>
            <a:endParaRPr lang="en-GB"/>
          </a:p>
        </p:txBody>
      </p:sp>
    </p:spTree>
    <p:extLst>
      <p:ext uri="{BB962C8B-B14F-4D97-AF65-F5344CB8AC3E}">
        <p14:creationId xmlns:p14="http://schemas.microsoft.com/office/powerpoint/2010/main" val="3862844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This assembly was brought to you by </a:t>
            </a:r>
            <a:r>
              <a:rPr lang="en-GB" sz="1200" b="1" kern="1200" dirty="0" err="1" smtClean="0">
                <a:solidFill>
                  <a:schemeClr val="tx1"/>
                </a:solidFill>
                <a:effectLst/>
                <a:latin typeface="+mn-lt"/>
                <a:ea typeface="+mn-ea"/>
                <a:cs typeface="+mn-cs"/>
              </a:rPr>
              <a:t>Missio</a:t>
            </a:r>
            <a:r>
              <a:rPr lang="en-GB" sz="1200" b="1" kern="1200" dirty="0" smtClean="0">
                <a:solidFill>
                  <a:schemeClr val="tx1"/>
                </a:solidFill>
                <a:effectLst/>
                <a:latin typeface="+mn-lt"/>
                <a:ea typeface="+mn-ea"/>
                <a:cs typeface="+mn-cs"/>
              </a:rPr>
              <a:t>, the Pope’s official charity for overseas mission. If you would like to know more about </a:t>
            </a:r>
            <a:r>
              <a:rPr lang="en-GB" sz="1200" b="1" kern="1200" dirty="0" err="1" smtClean="0">
                <a:solidFill>
                  <a:schemeClr val="tx1"/>
                </a:solidFill>
                <a:effectLst/>
                <a:latin typeface="+mn-lt"/>
                <a:ea typeface="+mn-ea"/>
                <a:cs typeface="+mn-cs"/>
              </a:rPr>
              <a:t>Missio</a:t>
            </a:r>
            <a:r>
              <a:rPr lang="en-GB" sz="1200" b="1" kern="1200" dirty="0" smtClean="0">
                <a:solidFill>
                  <a:schemeClr val="tx1"/>
                </a:solidFill>
                <a:effectLst/>
                <a:latin typeface="+mn-lt"/>
                <a:ea typeface="+mn-ea"/>
                <a:cs typeface="+mn-cs"/>
              </a:rPr>
              <a:t> and support our important work, please visit: missio.org.uk</a:t>
            </a:r>
          </a:p>
          <a:p>
            <a:pPr lvl="0"/>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err="1" smtClean="0">
                <a:solidFill>
                  <a:schemeClr val="tx1"/>
                </a:solidFill>
                <a:effectLst/>
                <a:latin typeface="+mn-lt"/>
                <a:ea typeface="+mn-ea"/>
                <a:cs typeface="+mn-cs"/>
              </a:rPr>
              <a:t>Missio</a:t>
            </a:r>
            <a:r>
              <a:rPr lang="en-GB" sz="1200" kern="1200" dirty="0" smtClean="0">
                <a:solidFill>
                  <a:schemeClr val="tx1"/>
                </a:solidFill>
                <a:effectLst/>
                <a:latin typeface="+mn-lt"/>
                <a:ea typeface="+mn-ea"/>
                <a:cs typeface="+mn-cs"/>
              </a:rPr>
              <a:t> is a Catholic charity that relies entirely on public donations; it receives no funding from the UK Government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build Church infrastructure and support those in need, regardless of background or belief, in 157 countries.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Our work is mainly focused on areas of the greatest need. Currently these include Africa, the Indian sub-continent and Asia.</a:t>
            </a:r>
          </a:p>
          <a:p>
            <a:pPr marL="171450" lvl="0" indent="-171450">
              <a:buFont typeface="Arial" panose="020B0604020202020204" pitchFamily="34" charset="0"/>
              <a:buChar char="•"/>
            </a:pPr>
            <a:r>
              <a:rPr lang="en-GB" sz="1200" kern="1200" dirty="0" err="1" smtClean="0">
                <a:solidFill>
                  <a:schemeClr val="tx1"/>
                </a:solidFill>
                <a:effectLst/>
                <a:latin typeface="+mn-lt"/>
                <a:ea typeface="+mn-ea"/>
                <a:cs typeface="+mn-cs"/>
              </a:rPr>
              <a:t>Missio</a:t>
            </a:r>
            <a:r>
              <a:rPr lang="en-GB" sz="1200" kern="1200" dirty="0" smtClean="0">
                <a:solidFill>
                  <a:schemeClr val="tx1"/>
                </a:solidFill>
                <a:effectLst/>
                <a:latin typeface="+mn-lt"/>
                <a:ea typeface="+mn-ea"/>
                <a:cs typeface="+mn-cs"/>
              </a:rPr>
              <a:t> Together works ‘Local Church to Local Church’, ensuring that money goes where the need is greatest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Local parish communities request global assistance for their project through their Bishop and must make a local contribution, be that through practical help or financial support</a:t>
            </a:r>
          </a:p>
          <a:p>
            <a:pPr marL="171450" lvl="0" indent="-171450">
              <a:buFont typeface="Arial" panose="020B0604020202020204" pitchFamily="34" charset="0"/>
              <a:buChar char="•"/>
            </a:pPr>
            <a:r>
              <a:rPr lang="en-GB" sz="1200" kern="1200" dirty="0" err="1" smtClean="0">
                <a:solidFill>
                  <a:schemeClr val="tx1"/>
                </a:solidFill>
                <a:effectLst/>
                <a:latin typeface="+mn-lt"/>
                <a:ea typeface="+mn-ea"/>
                <a:cs typeface="+mn-cs"/>
              </a:rPr>
              <a:t>Missio</a:t>
            </a:r>
            <a:r>
              <a:rPr lang="en-GB" sz="1200" kern="1200" dirty="0" smtClean="0">
                <a:solidFill>
                  <a:schemeClr val="tx1"/>
                </a:solidFill>
                <a:effectLst/>
                <a:latin typeface="+mn-lt"/>
                <a:ea typeface="+mn-ea"/>
                <a:cs typeface="+mn-cs"/>
              </a:rPr>
              <a:t> money goes towards the running of every mission parish overseas as well as the Church's health, education and faith projects for children in developing countries.</a:t>
            </a:r>
          </a:p>
          <a:p>
            <a:pPr lvl="0"/>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Missio</a:t>
            </a:r>
            <a:r>
              <a:rPr lang="en-GB" sz="1200" kern="1200" baseline="0" dirty="0" smtClean="0">
                <a:solidFill>
                  <a:schemeClr val="tx1"/>
                </a:solidFill>
                <a:effectLst/>
                <a:latin typeface="+mn-lt"/>
                <a:ea typeface="+mn-ea"/>
                <a:cs typeface="+mn-cs"/>
              </a:rPr>
              <a:t> education</a:t>
            </a:r>
            <a:r>
              <a:rPr lang="en-GB" sz="1200" kern="1200" dirty="0" smtClean="0">
                <a:solidFill>
                  <a:schemeClr val="tx1"/>
                </a:solidFill>
                <a:effectLst/>
                <a:latin typeface="+mn-lt"/>
                <a:ea typeface="+mn-ea"/>
                <a:cs typeface="+mn-cs"/>
              </a:rPr>
              <a:t> welcomes feedback and suggestions on this assembly and other resources. Please contact </a:t>
            </a:r>
            <a:r>
              <a:rPr lang="en-GB" sz="1200" u="sng" kern="1200" dirty="0" smtClean="0">
                <a:solidFill>
                  <a:schemeClr val="tx1"/>
                </a:solidFill>
                <a:effectLst/>
                <a:latin typeface="+mn-lt"/>
                <a:ea typeface="+mn-ea"/>
                <a:cs typeface="+mn-cs"/>
              </a:rPr>
              <a:t>education2@missio.org.uk</a:t>
            </a:r>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276E559-0B6A-4571-B7D1-582BF31E91E5}" type="slidenum">
              <a:rPr lang="en-GB" smtClean="0"/>
              <a:t>11</a:t>
            </a:fld>
            <a:endParaRPr lang="en-GB"/>
          </a:p>
        </p:txBody>
      </p:sp>
    </p:spTree>
    <p:extLst>
      <p:ext uri="{BB962C8B-B14F-4D97-AF65-F5344CB8AC3E}">
        <p14:creationId xmlns:p14="http://schemas.microsoft.com/office/powerpoint/2010/main" val="3862844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214371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146148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A5C42DCF-011A-1449-AD05-1B8DE3C34E10}"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36539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A5C42DCF-011A-1449-AD05-1B8DE3C34E10}"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37544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A5C42DCF-011A-1449-AD05-1B8DE3C34E10}" type="datetimeFigureOut">
              <a:rPr lang="en-US" smtClean="0"/>
              <a:t>8/30/2016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25297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A5C42DCF-011A-1449-AD05-1B8DE3C34E10}" type="datetimeFigureOut">
              <a:rPr lang="en-US" smtClean="0"/>
              <a:t>8/30/2016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54229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C42DCF-011A-1449-AD05-1B8DE3C34E10}" type="datetimeFigureOut">
              <a:rPr lang="en-US" smtClean="0"/>
              <a:t>8/30/2016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47780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5C42DCF-011A-1449-AD05-1B8DE3C34E10}"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78492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5C42DCF-011A-1449-AD05-1B8DE3C34E10}"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401217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380987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5C42DCF-011A-1449-AD05-1B8DE3C34E10}"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10A58-1784-E844-A09F-EA8144FC6766}" type="slidenum">
              <a:rPr lang="en-US" smtClean="0"/>
              <a:t>‹#›</a:t>
            </a:fld>
            <a:endParaRPr lang="en-US"/>
          </a:p>
        </p:txBody>
      </p:sp>
    </p:spTree>
    <p:extLst>
      <p:ext uri="{BB962C8B-B14F-4D97-AF65-F5344CB8AC3E}">
        <p14:creationId xmlns:p14="http://schemas.microsoft.com/office/powerpoint/2010/main" val="131895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246244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125718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A928960-4599-1846-8859-9502622C8DEE}"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41733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9A928960-4599-1846-8859-9502622C8DEE}"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174903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A928960-4599-1846-8859-9502622C8DEE}" type="datetimeFigureOut">
              <a:rPr lang="en-US" smtClean="0"/>
              <a:t>8/30/2016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427771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9A928960-4599-1846-8859-9502622C8DEE}" type="datetimeFigureOut">
              <a:rPr lang="en-US" smtClean="0"/>
              <a:t>8/30/2016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6677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28960-4599-1846-8859-9502622C8DEE}" type="datetimeFigureOut">
              <a:rPr lang="en-US" smtClean="0"/>
              <a:t>8/30/2016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410661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A928960-4599-1846-8859-9502622C8DEE}"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171597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A928960-4599-1846-8859-9502622C8DEE}" type="datetimeFigureOut">
              <a:rPr lang="en-US" smtClean="0"/>
              <a:t>8/30/2016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24474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120182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A928960-4599-1846-8859-9502622C8DEE}" type="datetimeFigureOut">
              <a:rPr lang="en-US" smtClean="0"/>
              <a:t>8/30/2016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921EF-343B-1949-ACEC-D1ECABBF7FB0}" type="slidenum">
              <a:rPr lang="en-US" smtClean="0"/>
              <a:t>‹#›</a:t>
            </a:fld>
            <a:endParaRPr lang="en-US"/>
          </a:p>
        </p:txBody>
      </p:sp>
    </p:spTree>
    <p:extLst>
      <p:ext uri="{BB962C8B-B14F-4D97-AF65-F5344CB8AC3E}">
        <p14:creationId xmlns:p14="http://schemas.microsoft.com/office/powerpoint/2010/main" val="219482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Grey_Slid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C42DCF-011A-1449-AD05-1B8DE3C34E10}" type="datetimeFigureOut">
              <a:rPr lang="en-US" smtClean="0"/>
              <a:t>8/30/2016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10A58-1784-E844-A09F-EA8144FC6766}" type="slidenum">
              <a:rPr lang="en-US" smtClean="0"/>
              <a:t>‹#›</a:t>
            </a:fld>
            <a:endParaRPr lang="en-US"/>
          </a:p>
        </p:txBody>
      </p:sp>
    </p:spTree>
    <p:extLst>
      <p:ext uri="{BB962C8B-B14F-4D97-AF65-F5344CB8AC3E}">
        <p14:creationId xmlns:p14="http://schemas.microsoft.com/office/powerpoint/2010/main" val="156699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White_Slid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28960-4599-1846-8859-9502622C8DEE}" type="datetimeFigureOut">
              <a:rPr lang="en-US" smtClean="0"/>
              <a:t>8/30/2016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4921EF-343B-1949-ACEC-D1ECABBF7FB0}" type="slidenum">
              <a:rPr lang="en-US" smtClean="0"/>
              <a:t>‹#›</a:t>
            </a:fld>
            <a:endParaRPr lang="en-US"/>
          </a:p>
        </p:txBody>
      </p:sp>
    </p:spTree>
    <p:extLst>
      <p:ext uri="{BB962C8B-B14F-4D97-AF65-F5344CB8AC3E}">
        <p14:creationId xmlns:p14="http://schemas.microsoft.com/office/powerpoint/2010/main" val="40893095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hyperlink" Target="https://www.google.co.uk/url?sa=i&amp;rct=j&amp;q=&amp;esrc=s&amp;source=images&amp;cd=&amp;cad=rja&amp;uact=8&amp;ved=0CAcQjRxqFQoTCJOM9Ly1_cYCFYUp2wodQLQM9A&amp;url=https://en.wikipedia.org/wiki/Th%C3%A9r%C3%A8se_of_Lisieux&amp;ei=pD63VZOqLIXT7AbA6LKgDw&amp;bvm=bv.98717601,d.d24&amp;psig=AFQjCNH9OduP8lFd2JwZ0qStS2oAdr_lVQ&amp;ust=1438158866017304" TargetMode="External"/><Relationship Id="rId11" Type="http://schemas.openxmlformats.org/officeDocument/2006/relationships/image" Target="../media/image9.jpeg"/><Relationship Id="rId5" Type="http://schemas.openxmlformats.org/officeDocument/2006/relationships/image" Target="../media/image6.jpeg"/><Relationship Id="rId10" Type="http://schemas.openxmlformats.org/officeDocument/2006/relationships/image" Target="../media/image8.jpeg"/><Relationship Id="rId4" Type="http://schemas.openxmlformats.org/officeDocument/2006/relationships/hyperlink" Target="http://www.google.co.uk/url?sa=i&amp;rct=j&amp;q=&amp;esrc=s&amp;source=images&amp;cd=&amp;cad=rja&amp;uact=8&amp;ved=0CAcQjRxqFQoTCL3VivW1_cYCFaYL2wodCwUEHA&amp;url=http://www.sttheresatrumbull.org/&amp;ei=Gj-3Vb3gIKaX7AaLipDgAQ&amp;bvm=bv.98717601,d.d24&amp;psig=AFQjCNH9OduP8lFd2JwZ0qStS2oAdr_lVQ&amp;ust=1438158866017304" TargetMode="External"/><Relationship Id="rId9" Type="http://schemas.openxmlformats.org/officeDocument/2006/relationships/hyperlink" Target="http://www.google.co.uk/url?sa=i&amp;rct=j&amp;q=&amp;esrc=s&amp;source=images&amp;cd=&amp;cad=rja&amp;uact=8&amp;ved=0CAcQjRxqFQoTCJOM9Ly1_cYCFYUp2wodQLQM9A&amp;url=http://qnap.marklowice.pl/marusze.pl/index.php/historia/kaplica-sw-teresy/swieta-teresa-patronka-marusz&amp;ei=pD63VZOqLIXT7AbA6LKgDw&amp;bvm=bv.98717601,d.d24&amp;psig=AFQjCNH9OduP8lFd2JwZ0qStS2oAdr_lVQ&amp;ust=1438158866017304"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JOM9Ly1_cYCFYUp2wodQLQM9A&amp;url=http://qnap.marklowice.pl/marusze.pl/index.php/historia/kaplica-sw-teresy/swieta-teresa-patronka-marusz&amp;ei=pD63VZOqLIXT7AbA6LKgDw&amp;bvm=bv.98717601,d.d24&amp;psig=AFQjCNH9OduP8lFd2JwZ0qStS2oAdr_lVQ&amp;ust=1438158866017304"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CAcQjRxqFQoTCJOM9Ly1_cYCFYUp2wodQLQM9A&amp;url=https://en.wikipedia.org/wiki/Th%C3%A9r%C3%A8se_of_Lisieux&amp;ei=pD63VZOqLIXT7AbA6LKgDw&amp;bvm=bv.98717601,d.d24&amp;psig=AFQjCNH9OduP8lFd2JwZ0qStS2oAdr_lVQ&amp;ust=1438158866017304"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9.jpeg"/><Relationship Id="rId5" Type="http://schemas.microsoft.com/office/2007/relationships/hdphoto" Target="../media/hdphoto1.wdp"/><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L3VivW1_cYCFaYL2wodCwUEHA&amp;url=http://www.sttheresatrumbull.org/&amp;ei=Gj-3Vb3gIKaX7AaLipDgAQ&amp;bvm=bv.98717601,d.d24&amp;psig=AFQjCNH9OduP8lFd2JwZ0qStS2oAdr_lVQ&amp;ust=1438158866017304"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9.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0.jpeg"/><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2.jpeg"/><Relationship Id="rId5" Type="http://schemas.openxmlformats.org/officeDocument/2006/relationships/image" Target="../media/image11.jpe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9.jpe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hyperlink" Target="http://www.traditioninaction.org/religious/c005rpSt.Therese.htm"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9.jpeg"/><Relationship Id="rId5" Type="http://schemas.microsoft.com/office/2007/relationships/hdphoto" Target="../media/hdphoto5.wdp"/><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9.jpe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L3VivW1_cYCFaYL2wodCwUEHA&amp;url=http://www.sttheresatrumbull.org/&amp;ei=Gj-3Vb3gIKaX7AaLipDgAQ&amp;bvm=bv.98717601,d.d24&amp;psig=AFQjCNH9OduP8lFd2JwZ0qStS2oAdr_lVQ&amp;ust=1438158866017304" TargetMode="External"/><Relationship Id="rId7"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microsoft.com/office/2007/relationships/hdphoto" Target="../media/hdphoto6.wdp"/><Relationship Id="rId5" Type="http://schemas.openxmlformats.org/officeDocument/2006/relationships/image" Target="../media/image15.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ontpage_Whi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descr="http://www.catholic-ew.org.uk/var/storage/images/cbcew2/cbcew-media-library/images/cbcew-images/little-way-week-logo-300px/155557-1-eng-GB/Little-Way-Week-logo-300p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0118" y="1447800"/>
            <a:ext cx="5334000" cy="3751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6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a:solidFill>
                  <a:schemeClr val="bg1">
                    <a:lumMod val="85000"/>
                  </a:schemeClr>
                </a:solidFill>
              </a:rPr>
              <a:t>St </a:t>
            </a:r>
            <a:r>
              <a:rPr lang="en-GB" b="1" dirty="0" err="1">
                <a:solidFill>
                  <a:schemeClr val="bg1">
                    <a:lumMod val="85000"/>
                  </a:schemeClr>
                </a:solidFill>
              </a:rPr>
              <a:t>Thérèse</a:t>
            </a:r>
            <a:r>
              <a:rPr lang="en-GB" b="1" dirty="0">
                <a:solidFill>
                  <a:schemeClr val="bg1">
                    <a:lumMod val="85000"/>
                  </a:schemeClr>
                </a:solidFill>
              </a:rPr>
              <a:t> of </a:t>
            </a:r>
            <a:r>
              <a:rPr lang="en-GB" b="1" dirty="0" err="1">
                <a:solidFill>
                  <a:schemeClr val="bg1">
                    <a:lumMod val="85000"/>
                  </a:schemeClr>
                </a:solidFill>
              </a:rPr>
              <a:t>Lisieux</a:t>
            </a:r>
            <a:endParaRPr lang="en-GB" dirty="0"/>
          </a:p>
        </p:txBody>
      </p:sp>
      <p:pic>
        <p:nvPicPr>
          <p:cNvPr id="1026" name="Picture 2" descr="\\MISSIO-DC\Profiles$\claire.colleran\Pictures\Statue of therese.jpg"/>
          <p:cNvPicPr>
            <a:picLocks noChangeAspect="1" noChangeArrowheads="1"/>
          </p:cNvPicPr>
          <p:nvPr/>
        </p:nvPicPr>
        <p:blipFill rotWithShape="1">
          <a:blip r:embed="rId3">
            <a:extLst>
              <a:ext uri="{28A0092B-C50C-407E-A947-70E740481C1C}">
                <a14:useLocalDpi xmlns:a14="http://schemas.microsoft.com/office/drawing/2010/main" val="0"/>
              </a:ext>
            </a:extLst>
          </a:blip>
          <a:srcRect r="2984"/>
          <a:stretch/>
        </p:blipFill>
        <p:spPr bwMode="auto">
          <a:xfrm>
            <a:off x="1366983" y="1104219"/>
            <a:ext cx="2863272" cy="4904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descr="http://www.sttheresatrumbull.org/usermedia/images/StTofL/lisieux-ew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63460">
            <a:off x="4778921" y="1739471"/>
            <a:ext cx="2491871" cy="3900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5" descr="http://upload.wikimedia.org/wikipedia/commons/e/ef/Teresa13anni.JPG">
            <a:hlinkClick r:id="rId6"/>
          </p:cNvPr>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rot="21172917">
            <a:off x="6615621" y="3548891"/>
            <a:ext cx="1825594" cy="24267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7" descr="http://qnap.marklowice.pl/marusze.pl/images/kaplica/teresa1.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418588">
            <a:off x="5045679" y="4265452"/>
            <a:ext cx="1510812" cy="19632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8"/>
          <p:cNvPicPr/>
          <p:nvPr/>
        </p:nvPicPr>
        <p:blipFill>
          <a:blip r:embed="rId11">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95984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err="1">
                <a:solidFill>
                  <a:srgbClr val="CBCBCB"/>
                </a:solidFill>
              </a:rPr>
              <a:t>Thérèse</a:t>
            </a:r>
            <a:r>
              <a:rPr lang="en-GB" b="1" dirty="0">
                <a:solidFill>
                  <a:srgbClr val="CBCBCB"/>
                </a:solidFill>
              </a:rPr>
              <a:t> Martin</a:t>
            </a:r>
            <a:endParaRPr lang="en-GB" dirty="0"/>
          </a:p>
        </p:txBody>
      </p:sp>
      <p:pic>
        <p:nvPicPr>
          <p:cNvPr id="9" name="Picture 8" descr="http://qnap.marklowice.pl/marusze.pl/images/kaplica/teresa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20185">
            <a:off x="1628246" y="1440660"/>
            <a:ext cx="2981897" cy="3874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0" name="TextBox 9"/>
          <p:cNvSpPr txBox="1"/>
          <p:nvPr/>
        </p:nvSpPr>
        <p:spPr>
          <a:xfrm>
            <a:off x="5505371" y="1545644"/>
            <a:ext cx="2754052" cy="4093428"/>
          </a:xfrm>
          <a:prstGeom prst="rect">
            <a:avLst/>
          </a:prstGeom>
          <a:noFill/>
        </p:spPr>
        <p:txBody>
          <a:bodyPr wrap="square" rtlCol="0">
            <a:spAutoFit/>
          </a:bodyPr>
          <a:lstStyle/>
          <a:p>
            <a:r>
              <a:rPr lang="en-GB" sz="2200" i="1" dirty="0" smtClean="0">
                <a:solidFill>
                  <a:schemeClr val="tx1">
                    <a:lumMod val="75000"/>
                    <a:lumOff val="25000"/>
                  </a:schemeClr>
                </a:solidFill>
              </a:rPr>
              <a:t>‘I pray </a:t>
            </a:r>
            <a:r>
              <a:rPr lang="en-GB" sz="2200" i="1" dirty="0">
                <a:solidFill>
                  <a:schemeClr val="tx1">
                    <a:lumMod val="75000"/>
                    <a:lumOff val="25000"/>
                  </a:schemeClr>
                </a:solidFill>
              </a:rPr>
              <a:t>like children who do not know how to read, I say very simply to God what I wish to say, without composing beautiful sentences, and He always understands me</a:t>
            </a:r>
            <a:r>
              <a:rPr lang="en-GB" sz="2200" i="1" dirty="0" smtClean="0">
                <a:solidFill>
                  <a:schemeClr val="tx1">
                    <a:lumMod val="75000"/>
                    <a:lumOff val="25000"/>
                  </a:schemeClr>
                </a:solidFill>
              </a:rPr>
              <a:t>.’ </a:t>
            </a:r>
          </a:p>
          <a:p>
            <a:endParaRPr lang="en-GB" sz="900" i="1" dirty="0" smtClean="0">
              <a:solidFill>
                <a:schemeClr val="tx1">
                  <a:lumMod val="75000"/>
                  <a:lumOff val="25000"/>
                </a:schemeClr>
              </a:solidFill>
            </a:endParaRPr>
          </a:p>
          <a:p>
            <a:r>
              <a:rPr lang="en-GB" sz="900" i="1" dirty="0" smtClean="0">
                <a:solidFill>
                  <a:schemeClr val="tx1">
                    <a:lumMod val="75000"/>
                    <a:lumOff val="25000"/>
                  </a:schemeClr>
                </a:solidFill>
              </a:rPr>
              <a:t>The </a:t>
            </a:r>
            <a:r>
              <a:rPr lang="en-GB" sz="900" i="1" dirty="0">
                <a:solidFill>
                  <a:schemeClr val="tx1">
                    <a:lumMod val="75000"/>
                    <a:lumOff val="25000"/>
                  </a:schemeClr>
                </a:solidFill>
              </a:rPr>
              <a:t>diary of </a:t>
            </a:r>
            <a:r>
              <a:rPr lang="en-GB" sz="900" i="1" dirty="0" err="1">
                <a:solidFill>
                  <a:schemeClr val="tx1">
                    <a:lumMod val="75000"/>
                    <a:lumOff val="25000"/>
                  </a:schemeClr>
                </a:solidFill>
              </a:rPr>
              <a:t>Thérèse</a:t>
            </a:r>
            <a:r>
              <a:rPr lang="en-GB" sz="900" i="1" dirty="0">
                <a:solidFill>
                  <a:schemeClr val="tx1">
                    <a:lumMod val="75000"/>
                    <a:lumOff val="25000"/>
                  </a:schemeClr>
                </a:solidFill>
              </a:rPr>
              <a:t> Martin </a:t>
            </a:r>
          </a:p>
          <a:p>
            <a:endParaRPr lang="en-GB" sz="2200" i="1" dirty="0" smtClean="0">
              <a:solidFill>
                <a:schemeClr val="tx1">
                  <a:lumMod val="75000"/>
                  <a:lumOff val="25000"/>
                </a:schemeClr>
              </a:solidFill>
            </a:endParaRPr>
          </a:p>
          <a:p>
            <a:endParaRPr lang="en-GB" sz="2200" i="1" dirty="0">
              <a:solidFill>
                <a:schemeClr val="tx1">
                  <a:lumMod val="75000"/>
                  <a:lumOff val="25000"/>
                </a:schemeClr>
              </a:solidFill>
            </a:endParaRPr>
          </a:p>
        </p:txBody>
      </p:sp>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32197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a:solidFill>
                  <a:srgbClr val="CBCBCB"/>
                </a:solidFill>
              </a:rPr>
              <a:t>Mercy</a:t>
            </a:r>
            <a:endParaRPr lang="en-GB" dirty="0"/>
          </a:p>
        </p:txBody>
      </p:sp>
      <p:pic>
        <p:nvPicPr>
          <p:cNvPr id="5" name="Picture 5" descr="http://upload.wikimedia.org/wikipedia/commons/e/ef/Teresa13anni.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rot="21234303">
            <a:off x="1645314" y="1555424"/>
            <a:ext cx="2981476" cy="3963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extBox 5"/>
          <p:cNvSpPr txBox="1"/>
          <p:nvPr/>
        </p:nvSpPr>
        <p:spPr>
          <a:xfrm>
            <a:off x="5637168" y="1321892"/>
            <a:ext cx="2466021" cy="4770537"/>
          </a:xfrm>
          <a:prstGeom prst="rect">
            <a:avLst/>
          </a:prstGeom>
          <a:noFill/>
        </p:spPr>
        <p:txBody>
          <a:bodyPr wrap="square" rtlCol="0">
            <a:spAutoFit/>
          </a:bodyPr>
          <a:lstStyle/>
          <a:p>
            <a:r>
              <a:rPr lang="en-GB" sz="2200" b="1" dirty="0" smtClean="0">
                <a:solidFill>
                  <a:schemeClr val="tx1">
                    <a:lumMod val="75000"/>
                    <a:lumOff val="25000"/>
                  </a:schemeClr>
                </a:solidFill>
              </a:rPr>
              <a:t>Mercy</a:t>
            </a:r>
          </a:p>
          <a:p>
            <a:endParaRPr lang="en-GB" sz="900" b="1" dirty="0" smtClean="0">
              <a:solidFill>
                <a:schemeClr val="tx1">
                  <a:lumMod val="75000"/>
                  <a:lumOff val="25000"/>
                </a:schemeClr>
              </a:solidFill>
            </a:endParaRPr>
          </a:p>
          <a:p>
            <a:r>
              <a:rPr lang="en-GB" sz="2200" i="1" dirty="0" smtClean="0">
                <a:solidFill>
                  <a:schemeClr val="tx1">
                    <a:lumMod val="75000"/>
                    <a:lumOff val="25000"/>
                  </a:schemeClr>
                </a:solidFill>
              </a:rPr>
              <a:t>Being </a:t>
            </a:r>
            <a:r>
              <a:rPr lang="en-GB" sz="2200" i="1" dirty="0">
                <a:solidFill>
                  <a:schemeClr val="tx1">
                    <a:lumMod val="75000"/>
                    <a:lumOff val="25000"/>
                  </a:schemeClr>
                </a:solidFill>
              </a:rPr>
              <a:t>kind, compassionate, and forgiving; most notably towards enemies and those who have caused offence. </a:t>
            </a:r>
            <a:endParaRPr lang="en-GB" sz="2200" i="1" dirty="0" smtClean="0">
              <a:solidFill>
                <a:schemeClr val="tx1">
                  <a:lumMod val="75000"/>
                  <a:lumOff val="25000"/>
                </a:schemeClr>
              </a:solidFill>
            </a:endParaRPr>
          </a:p>
          <a:p>
            <a:endParaRPr lang="en-GB" sz="1200" i="1" dirty="0" smtClean="0">
              <a:solidFill>
                <a:schemeClr val="tx1">
                  <a:lumMod val="75000"/>
                  <a:lumOff val="25000"/>
                </a:schemeClr>
              </a:solidFill>
            </a:endParaRPr>
          </a:p>
          <a:p>
            <a:r>
              <a:rPr lang="en-GB" sz="2200" i="1" dirty="0" smtClean="0">
                <a:solidFill>
                  <a:schemeClr val="tx1">
                    <a:lumMod val="75000"/>
                    <a:lumOff val="25000"/>
                  </a:schemeClr>
                </a:solidFill>
              </a:rPr>
              <a:t>A </a:t>
            </a:r>
            <a:r>
              <a:rPr lang="en-GB" sz="2200" i="1" dirty="0">
                <a:solidFill>
                  <a:schemeClr val="tx1">
                    <a:lumMod val="75000"/>
                    <a:lumOff val="25000"/>
                  </a:schemeClr>
                </a:solidFill>
              </a:rPr>
              <a:t>willingness to help anyone in need.</a:t>
            </a:r>
          </a:p>
          <a:p>
            <a:r>
              <a:rPr lang="en-GB" sz="2200" b="1" dirty="0" smtClean="0">
                <a:solidFill>
                  <a:schemeClr val="tx1">
                    <a:lumMod val="75000"/>
                    <a:lumOff val="25000"/>
                  </a:schemeClr>
                </a:solidFill>
              </a:rPr>
              <a:t> </a:t>
            </a:r>
          </a:p>
          <a:p>
            <a:endParaRPr lang="en-GB" sz="900" b="1" i="1" dirty="0">
              <a:solidFill>
                <a:schemeClr val="tx1">
                  <a:lumMod val="75000"/>
                  <a:lumOff val="25000"/>
                </a:schemeClr>
              </a:solidFill>
            </a:endParaRPr>
          </a:p>
        </p:txBody>
      </p:sp>
      <p:pic>
        <p:nvPicPr>
          <p:cNvPr id="7" name="Picture 6"/>
          <p:cNvPicPr/>
          <p:nvPr/>
        </p:nvPicPr>
        <p:blipFill>
          <a:blip r:embed="rId6">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133297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smtClean="0">
                <a:solidFill>
                  <a:srgbClr val="CBCBCB"/>
                </a:solidFill>
              </a:rPr>
              <a:t>Faith</a:t>
            </a:r>
            <a:endParaRPr lang="en-GB" dirty="0"/>
          </a:p>
        </p:txBody>
      </p:sp>
      <p:pic>
        <p:nvPicPr>
          <p:cNvPr id="7" name="Picture 9" descr="http://www.sttheresatrumbull.org/usermedia/images/StTofL/lisieux-ew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50237">
            <a:off x="1385082" y="1553860"/>
            <a:ext cx="2462879" cy="38552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4932040" y="1412775"/>
            <a:ext cx="2520280" cy="3739485"/>
          </a:xfrm>
          <a:prstGeom prst="rect">
            <a:avLst/>
          </a:prstGeom>
          <a:noFill/>
        </p:spPr>
        <p:txBody>
          <a:bodyPr wrap="square" rtlCol="0">
            <a:spAutoFit/>
          </a:bodyPr>
          <a:lstStyle/>
          <a:p>
            <a:r>
              <a:rPr lang="en-GB" sz="2200" b="1" dirty="0" smtClean="0">
                <a:solidFill>
                  <a:schemeClr val="tx1">
                    <a:lumMod val="75000"/>
                    <a:lumOff val="25000"/>
                  </a:schemeClr>
                </a:solidFill>
              </a:rPr>
              <a:t>Faith </a:t>
            </a:r>
          </a:p>
          <a:p>
            <a:endParaRPr lang="en-GB" sz="900" b="1" dirty="0">
              <a:solidFill>
                <a:schemeClr val="tx1">
                  <a:lumMod val="75000"/>
                  <a:lumOff val="25000"/>
                </a:schemeClr>
              </a:solidFill>
            </a:endParaRPr>
          </a:p>
          <a:p>
            <a:r>
              <a:rPr lang="en-GB" sz="2200" i="1" dirty="0">
                <a:solidFill>
                  <a:schemeClr val="tx1">
                    <a:lumMod val="75000"/>
                    <a:lumOff val="25000"/>
                  </a:schemeClr>
                </a:solidFill>
              </a:rPr>
              <a:t>T</a:t>
            </a:r>
            <a:r>
              <a:rPr lang="en-GB" sz="2200" i="1" dirty="0" smtClean="0">
                <a:solidFill>
                  <a:schemeClr val="tx1">
                    <a:lumMod val="75000"/>
                    <a:lumOff val="25000"/>
                  </a:schemeClr>
                </a:solidFill>
              </a:rPr>
              <a:t>rust</a:t>
            </a:r>
            <a:r>
              <a:rPr lang="en-GB" sz="2200" i="1" dirty="0">
                <a:solidFill>
                  <a:schemeClr val="tx1">
                    <a:lumMod val="75000"/>
                    <a:lumOff val="25000"/>
                  </a:schemeClr>
                </a:solidFill>
              </a:rPr>
              <a:t>, </a:t>
            </a:r>
            <a:r>
              <a:rPr lang="en-GB" sz="2200" i="1" dirty="0" smtClean="0">
                <a:solidFill>
                  <a:schemeClr val="tx1">
                    <a:lumMod val="75000"/>
                    <a:lumOff val="25000"/>
                  </a:schemeClr>
                </a:solidFill>
              </a:rPr>
              <a:t>loyalty, commitment </a:t>
            </a:r>
            <a:r>
              <a:rPr lang="en-GB" sz="2200" i="1" dirty="0">
                <a:solidFill>
                  <a:schemeClr val="tx1">
                    <a:lumMod val="75000"/>
                    <a:lumOff val="25000"/>
                  </a:schemeClr>
                </a:solidFill>
              </a:rPr>
              <a:t>to a person, </a:t>
            </a:r>
            <a:r>
              <a:rPr lang="en-GB" sz="2200" i="1" dirty="0" smtClean="0">
                <a:solidFill>
                  <a:schemeClr val="tx1">
                    <a:lumMod val="75000"/>
                    <a:lumOff val="25000"/>
                  </a:schemeClr>
                </a:solidFill>
              </a:rPr>
              <a:t>thing, </a:t>
            </a:r>
            <a:r>
              <a:rPr lang="en-GB" sz="2200" i="1" dirty="0">
                <a:solidFill>
                  <a:schemeClr val="tx1">
                    <a:lumMod val="75000"/>
                    <a:lumOff val="25000"/>
                  </a:schemeClr>
                </a:solidFill>
              </a:rPr>
              <a:t>or idea. </a:t>
            </a:r>
            <a:endParaRPr lang="en-GB" sz="2200" i="1" dirty="0" smtClean="0">
              <a:solidFill>
                <a:schemeClr val="tx1">
                  <a:lumMod val="75000"/>
                  <a:lumOff val="25000"/>
                </a:schemeClr>
              </a:solidFill>
            </a:endParaRPr>
          </a:p>
          <a:p>
            <a:endParaRPr lang="en-GB" sz="1200" i="1" dirty="0">
              <a:solidFill>
                <a:schemeClr val="tx1">
                  <a:lumMod val="75000"/>
                  <a:lumOff val="25000"/>
                </a:schemeClr>
              </a:solidFill>
            </a:endParaRPr>
          </a:p>
          <a:p>
            <a:r>
              <a:rPr lang="en-GB" sz="2200" i="1" dirty="0" smtClean="0">
                <a:solidFill>
                  <a:schemeClr val="tx1">
                    <a:lumMod val="75000"/>
                    <a:lumOff val="25000"/>
                  </a:schemeClr>
                </a:solidFill>
              </a:rPr>
              <a:t>A </a:t>
            </a:r>
            <a:r>
              <a:rPr lang="en-GB" sz="2200" i="1" dirty="0">
                <a:solidFill>
                  <a:schemeClr val="tx1">
                    <a:lumMod val="75000"/>
                    <a:lumOff val="25000"/>
                  </a:schemeClr>
                </a:solidFill>
              </a:rPr>
              <a:t>belief not based on </a:t>
            </a:r>
            <a:r>
              <a:rPr lang="en-GB" sz="2200" i="1" dirty="0" smtClean="0">
                <a:solidFill>
                  <a:schemeClr val="tx1">
                    <a:lumMod val="75000"/>
                    <a:lumOff val="25000"/>
                  </a:schemeClr>
                </a:solidFill>
              </a:rPr>
              <a:t>proof, </a:t>
            </a:r>
          </a:p>
          <a:p>
            <a:r>
              <a:rPr lang="en-GB" sz="2200" i="1" dirty="0" smtClean="0">
                <a:solidFill>
                  <a:schemeClr val="tx1">
                    <a:lumMod val="75000"/>
                    <a:lumOff val="25000"/>
                  </a:schemeClr>
                </a:solidFill>
              </a:rPr>
              <a:t>but made stronger by asking questions. </a:t>
            </a:r>
            <a:endParaRPr lang="en-GB" sz="2200" i="1" dirty="0">
              <a:solidFill>
                <a:schemeClr val="tx1">
                  <a:lumMod val="75000"/>
                  <a:lumOff val="25000"/>
                </a:schemeClr>
              </a:solidFill>
            </a:endParaRPr>
          </a:p>
          <a:p>
            <a:r>
              <a:rPr lang="en-GB" dirty="0" smtClean="0"/>
              <a:t> </a:t>
            </a:r>
            <a:endParaRPr lang="en-GB" dirty="0"/>
          </a:p>
        </p:txBody>
      </p:sp>
      <p:pic>
        <p:nvPicPr>
          <p:cNvPr id="9"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29418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smtClean="0">
                <a:solidFill>
                  <a:srgbClr val="CBCBCB"/>
                </a:solidFill>
              </a:rPr>
              <a:t>Dignity </a:t>
            </a:r>
            <a:endParaRPr lang="en-GB" dirty="0"/>
          </a:p>
        </p:txBody>
      </p:sp>
      <p:pic>
        <p:nvPicPr>
          <p:cNvPr id="5" name="Picture 4" descr="IMG_6804"/>
          <p:cNvPicPr/>
          <p:nvPr/>
        </p:nvPicPr>
        <p:blipFill rotWithShape="1">
          <a:blip r:embed="rId3" cstate="print">
            <a:duotone>
              <a:prstClr val="black"/>
              <a:schemeClr val="accent6">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499" t="31166" r="26250" b="7834"/>
          <a:stretch/>
        </p:blipFill>
        <p:spPr bwMode="auto">
          <a:xfrm rot="297610">
            <a:off x="693798" y="1280525"/>
            <a:ext cx="2214111" cy="36638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6" name="Picture 5" descr="Z:\Malawi Missio Photo (Lo-Res JPEGS)\Day 6 (Lisanjala)\_MG_0676.jpg"/>
          <p:cNvPicPr/>
          <p:nvPr/>
        </p:nvPicPr>
        <p:blipFill rotWithShape="1">
          <a:blip r:embed="rId5" cstate="print">
            <a:duotone>
              <a:prstClr val="black"/>
              <a:schemeClr val="accent6">
                <a:tint val="45000"/>
                <a:satMod val="400000"/>
              </a:schemeClr>
            </a:duotone>
            <a:extLst>
              <a:ext uri="{28A0092B-C50C-407E-A947-70E740481C1C}">
                <a14:useLocalDpi xmlns:a14="http://schemas.microsoft.com/office/drawing/2010/main" val="0"/>
              </a:ext>
            </a:extLst>
          </a:blip>
          <a:srcRect l="16347" r="34613"/>
          <a:stretch/>
        </p:blipFill>
        <p:spPr bwMode="auto">
          <a:xfrm rot="20757130">
            <a:off x="2014907" y="3528333"/>
            <a:ext cx="2003446" cy="2586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9" name="Picture 8" descr="C:\Users\claire.colleran\AppData\Local\Microsoft\Windows\Temporary Internet Files\Content.Word\India - Nun feeding street children.jpg"/>
          <p:cNvPicPr/>
          <p:nvPr/>
        </p:nvPicPr>
        <p:blipFill>
          <a:blip r:embed="rId6" cstate="print">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20807537">
            <a:off x="2760922" y="1556791"/>
            <a:ext cx="2415163" cy="2075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5791200" y="1293808"/>
            <a:ext cx="2690874" cy="5109091"/>
          </a:xfrm>
          <a:prstGeom prst="rect">
            <a:avLst/>
          </a:prstGeom>
          <a:noFill/>
        </p:spPr>
        <p:txBody>
          <a:bodyPr wrap="square" rtlCol="0">
            <a:spAutoFit/>
          </a:bodyPr>
          <a:lstStyle/>
          <a:p>
            <a:r>
              <a:rPr lang="en-GB" sz="2200" b="1" dirty="0" smtClean="0">
                <a:solidFill>
                  <a:schemeClr val="tx1">
                    <a:lumMod val="75000"/>
                    <a:lumOff val="25000"/>
                  </a:schemeClr>
                </a:solidFill>
              </a:rPr>
              <a:t>Dignity</a:t>
            </a:r>
          </a:p>
          <a:p>
            <a:endParaRPr lang="en-GB" sz="900" b="1" dirty="0">
              <a:solidFill>
                <a:schemeClr val="tx1">
                  <a:lumMod val="75000"/>
                  <a:lumOff val="25000"/>
                </a:schemeClr>
              </a:solidFill>
            </a:endParaRPr>
          </a:p>
          <a:p>
            <a:r>
              <a:rPr lang="en-GB" sz="2200" i="1" dirty="0">
                <a:solidFill>
                  <a:schemeClr val="tx1">
                    <a:lumMod val="75000"/>
                    <a:lumOff val="25000"/>
                  </a:schemeClr>
                </a:solidFill>
              </a:rPr>
              <a:t>Human dignity is something </a:t>
            </a:r>
            <a:r>
              <a:rPr lang="en-GB" sz="2200" i="1" dirty="0" smtClean="0">
                <a:solidFill>
                  <a:schemeClr val="tx1">
                    <a:lumMod val="75000"/>
                    <a:lumOff val="25000"/>
                  </a:schemeClr>
                </a:solidFill>
              </a:rPr>
              <a:t>inside every person, it cannot </a:t>
            </a:r>
            <a:r>
              <a:rPr lang="en-GB" sz="2200" i="1" dirty="0">
                <a:solidFill>
                  <a:schemeClr val="tx1">
                    <a:lumMod val="75000"/>
                    <a:lumOff val="25000"/>
                  </a:schemeClr>
                </a:solidFill>
              </a:rPr>
              <a:t>be taken </a:t>
            </a:r>
            <a:r>
              <a:rPr lang="en-GB" sz="2200" i="1" dirty="0" smtClean="0">
                <a:solidFill>
                  <a:schemeClr val="tx1">
                    <a:lumMod val="75000"/>
                    <a:lumOff val="25000"/>
                  </a:schemeClr>
                </a:solidFill>
              </a:rPr>
              <a:t>away. </a:t>
            </a:r>
          </a:p>
          <a:p>
            <a:endParaRPr lang="en-GB" sz="1200" i="1" dirty="0">
              <a:solidFill>
                <a:schemeClr val="tx1">
                  <a:lumMod val="75000"/>
                  <a:lumOff val="25000"/>
                </a:schemeClr>
              </a:solidFill>
            </a:endParaRPr>
          </a:p>
          <a:p>
            <a:r>
              <a:rPr lang="en-GB" sz="2200" i="1" dirty="0" smtClean="0">
                <a:solidFill>
                  <a:schemeClr val="tx1">
                    <a:lumMod val="75000"/>
                    <a:lumOff val="25000"/>
                  </a:schemeClr>
                </a:solidFill>
              </a:rPr>
              <a:t>Its presence reminds us that every body is worthy of </a:t>
            </a:r>
            <a:r>
              <a:rPr lang="en-GB" sz="2200" i="1" dirty="0">
                <a:solidFill>
                  <a:schemeClr val="tx1">
                    <a:lumMod val="75000"/>
                    <a:lumOff val="25000"/>
                  </a:schemeClr>
                </a:solidFill>
              </a:rPr>
              <a:t>respect </a:t>
            </a:r>
            <a:r>
              <a:rPr lang="en-GB" sz="2200" i="1" dirty="0" smtClean="0">
                <a:solidFill>
                  <a:schemeClr val="tx1">
                    <a:lumMod val="75000"/>
                    <a:lumOff val="25000"/>
                  </a:schemeClr>
                </a:solidFill>
              </a:rPr>
              <a:t>and should have the opportunity to live fulfilled and happy lives. </a:t>
            </a:r>
          </a:p>
          <a:p>
            <a:endParaRPr lang="en-GB" sz="900" b="1" dirty="0"/>
          </a:p>
        </p:txBody>
      </p:sp>
      <p:pic>
        <p:nvPicPr>
          <p:cNvPr id="11" name="Picture 10"/>
          <p:cNvPicPr/>
          <p:nvPr/>
        </p:nvPicPr>
        <p:blipFill>
          <a:blip r:embed="rId8">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100058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smtClean="0">
                <a:solidFill>
                  <a:srgbClr val="CBCBCB"/>
                </a:solidFill>
              </a:rPr>
              <a:t>Courage </a:t>
            </a:r>
            <a:endParaRPr lang="en-GB" dirty="0"/>
          </a:p>
        </p:txBody>
      </p:sp>
      <p:pic>
        <p:nvPicPr>
          <p:cNvPr id="7" name="Picture 2" descr="http://manfullyalive.com/wp-content/uploads/2013/06/st-therese-of-lisieux.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2771800" y="1370324"/>
            <a:ext cx="3412974" cy="4769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6588224" y="1700808"/>
            <a:ext cx="2160240" cy="4293483"/>
          </a:xfrm>
          <a:prstGeom prst="rect">
            <a:avLst/>
          </a:prstGeom>
          <a:noFill/>
        </p:spPr>
        <p:txBody>
          <a:bodyPr wrap="square" rtlCol="0">
            <a:spAutoFit/>
          </a:bodyPr>
          <a:lstStyle/>
          <a:p>
            <a:r>
              <a:rPr lang="en-GB" sz="2200" b="1" dirty="0" smtClean="0">
                <a:solidFill>
                  <a:schemeClr val="tx1">
                    <a:lumMod val="75000"/>
                    <a:lumOff val="25000"/>
                  </a:schemeClr>
                </a:solidFill>
              </a:rPr>
              <a:t>Courage </a:t>
            </a:r>
          </a:p>
          <a:p>
            <a:endParaRPr lang="en-GB" sz="900" dirty="0">
              <a:solidFill>
                <a:schemeClr val="tx1">
                  <a:lumMod val="75000"/>
                  <a:lumOff val="25000"/>
                </a:schemeClr>
              </a:solidFill>
            </a:endParaRPr>
          </a:p>
          <a:p>
            <a:r>
              <a:rPr lang="en-GB" sz="2200" i="1" dirty="0">
                <a:solidFill>
                  <a:schemeClr val="tx1">
                    <a:lumMod val="75000"/>
                    <a:lumOff val="25000"/>
                  </a:schemeClr>
                </a:solidFill>
              </a:rPr>
              <a:t>T</a:t>
            </a:r>
            <a:r>
              <a:rPr lang="en-GB" sz="2200" i="1" dirty="0" smtClean="0">
                <a:solidFill>
                  <a:schemeClr val="tx1">
                    <a:lumMod val="75000"/>
                    <a:lumOff val="25000"/>
                  </a:schemeClr>
                </a:solidFill>
              </a:rPr>
              <a:t>he </a:t>
            </a:r>
            <a:r>
              <a:rPr lang="en-GB" sz="2200" i="1" dirty="0">
                <a:solidFill>
                  <a:schemeClr val="tx1">
                    <a:lumMod val="75000"/>
                    <a:lumOff val="25000"/>
                  </a:schemeClr>
                </a:solidFill>
              </a:rPr>
              <a:t>quality of mind or spirit that enables a person to face difficulty, </a:t>
            </a:r>
            <a:r>
              <a:rPr lang="en-GB" sz="2200" i="1" dirty="0" smtClean="0">
                <a:solidFill>
                  <a:schemeClr val="tx1">
                    <a:lumMod val="75000"/>
                    <a:lumOff val="25000"/>
                  </a:schemeClr>
                </a:solidFill>
              </a:rPr>
              <a:t>pain</a:t>
            </a:r>
            <a:r>
              <a:rPr lang="en-GB" sz="2200" i="1" dirty="0">
                <a:solidFill>
                  <a:schemeClr val="tx1">
                    <a:lumMod val="75000"/>
                    <a:lumOff val="25000"/>
                  </a:schemeClr>
                </a:solidFill>
              </a:rPr>
              <a:t>, etc., without </a:t>
            </a:r>
            <a:r>
              <a:rPr lang="en-GB" sz="2200" i="1" dirty="0" smtClean="0">
                <a:solidFill>
                  <a:schemeClr val="tx1">
                    <a:lumMod val="75000"/>
                    <a:lumOff val="25000"/>
                  </a:schemeClr>
                </a:solidFill>
              </a:rPr>
              <a:t>fear. </a:t>
            </a:r>
          </a:p>
          <a:p>
            <a:endParaRPr lang="en-GB" sz="1200" i="1" dirty="0">
              <a:solidFill>
                <a:schemeClr val="tx1">
                  <a:lumMod val="75000"/>
                  <a:lumOff val="25000"/>
                </a:schemeClr>
              </a:solidFill>
            </a:endParaRPr>
          </a:p>
          <a:p>
            <a:r>
              <a:rPr lang="en-GB" sz="2200" i="1" dirty="0" smtClean="0">
                <a:solidFill>
                  <a:schemeClr val="tx1">
                    <a:lumMod val="75000"/>
                    <a:lumOff val="25000"/>
                  </a:schemeClr>
                </a:solidFill>
              </a:rPr>
              <a:t>From the Latin word ‘</a:t>
            </a:r>
            <a:r>
              <a:rPr lang="en-GB" sz="2200" i="1" dirty="0" err="1" smtClean="0">
                <a:solidFill>
                  <a:schemeClr val="tx1">
                    <a:lumMod val="75000"/>
                    <a:lumOff val="25000"/>
                  </a:schemeClr>
                </a:solidFill>
              </a:rPr>
              <a:t>cor</a:t>
            </a:r>
            <a:r>
              <a:rPr lang="en-GB" sz="2200" i="1" dirty="0" smtClean="0">
                <a:solidFill>
                  <a:schemeClr val="tx1">
                    <a:lumMod val="75000"/>
                    <a:lumOff val="25000"/>
                  </a:schemeClr>
                </a:solidFill>
              </a:rPr>
              <a:t>’ meaning ‘heart</a:t>
            </a:r>
            <a:r>
              <a:rPr lang="en-GB" sz="2200" dirty="0" smtClean="0">
                <a:solidFill>
                  <a:schemeClr val="tx1">
                    <a:lumMod val="75000"/>
                    <a:lumOff val="25000"/>
                  </a:schemeClr>
                </a:solidFill>
              </a:rPr>
              <a:t>’.</a:t>
            </a:r>
            <a:endParaRPr lang="en-GB" sz="2200" dirty="0">
              <a:solidFill>
                <a:schemeClr val="tx1">
                  <a:lumMod val="75000"/>
                  <a:lumOff val="25000"/>
                </a:schemeClr>
              </a:solidFill>
            </a:endParaRPr>
          </a:p>
        </p:txBody>
      </p:sp>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177792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18"/>
            <a:ext cx="8229600" cy="600364"/>
          </a:xfrm>
        </p:spPr>
        <p:txBody>
          <a:bodyPr>
            <a:normAutofit fontScale="90000"/>
          </a:bodyPr>
          <a:lstStyle/>
          <a:p>
            <a:r>
              <a:rPr lang="en-GB" b="1" dirty="0" smtClean="0">
                <a:solidFill>
                  <a:srgbClr val="CBCBCB"/>
                </a:solidFill>
              </a:rPr>
              <a:t>The Little Way </a:t>
            </a:r>
            <a:endParaRPr lang="en-GB" dirty="0"/>
          </a:p>
        </p:txBody>
      </p:sp>
      <p:pic>
        <p:nvPicPr>
          <p:cNvPr id="5" name="Picture 4" descr="http://www.traditioninaction.org/religious/religiousimages/C005_ThereseLaundry.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13301" y="1310149"/>
            <a:ext cx="4114800" cy="4471415"/>
          </a:xfrm>
          <a:prstGeom prst="rect">
            <a:avLst/>
          </a:prstGeom>
          <a:solidFill>
            <a:srgbClr val="FFFFFF">
              <a:shade val="85000"/>
            </a:srgbClr>
          </a:solidFill>
          <a:ln w="88900" cap="sq">
            <a:solidFill>
              <a:srgbClr val="FFFFFF"/>
            </a:solidFill>
            <a:miter lim="800000"/>
          </a:ln>
          <a:effectLst>
            <a:outerShdw blurRad="152400" dist="127000" algn="tl" rotWithShape="0">
              <a:srgbClr val="5F3F1F">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extBox 5"/>
          <p:cNvSpPr txBox="1"/>
          <p:nvPr/>
        </p:nvSpPr>
        <p:spPr>
          <a:xfrm>
            <a:off x="5897879" y="1511227"/>
            <a:ext cx="2778577" cy="3162404"/>
          </a:xfrm>
          <a:prstGeom prst="rect">
            <a:avLst/>
          </a:prstGeom>
          <a:noFill/>
        </p:spPr>
        <p:txBody>
          <a:bodyPr wrap="square" rtlCol="0">
            <a:spAutoFit/>
          </a:bodyPr>
          <a:lstStyle/>
          <a:p>
            <a:r>
              <a:rPr lang="en-GB" sz="2000" i="1" dirty="0">
                <a:solidFill>
                  <a:schemeClr val="tx1">
                    <a:lumMod val="75000"/>
                    <a:lumOff val="25000"/>
                  </a:schemeClr>
                </a:solidFill>
              </a:rPr>
              <a:t>“Miss no single opportunity of making some small sacrifice, here by a smiling look, there by a kindly word; always doing the smallest </a:t>
            </a:r>
            <a:r>
              <a:rPr lang="en-GB" sz="2000" i="1" dirty="0" smtClean="0">
                <a:solidFill>
                  <a:schemeClr val="tx1">
                    <a:lumMod val="75000"/>
                    <a:lumOff val="25000"/>
                  </a:schemeClr>
                </a:solidFill>
              </a:rPr>
              <a:t>thing right, </a:t>
            </a:r>
          </a:p>
          <a:p>
            <a:r>
              <a:rPr lang="en-GB" sz="2000" i="1" dirty="0" smtClean="0">
                <a:solidFill>
                  <a:schemeClr val="tx1">
                    <a:lumMod val="75000"/>
                    <a:lumOff val="25000"/>
                  </a:schemeClr>
                </a:solidFill>
              </a:rPr>
              <a:t>and </a:t>
            </a:r>
            <a:r>
              <a:rPr lang="en-GB" sz="2000" i="1" dirty="0">
                <a:solidFill>
                  <a:schemeClr val="tx1">
                    <a:lumMod val="75000"/>
                    <a:lumOff val="25000"/>
                  </a:schemeClr>
                </a:solidFill>
              </a:rPr>
              <a:t>doing it all for love.” </a:t>
            </a:r>
          </a:p>
          <a:p>
            <a:endParaRPr lang="en-GB" sz="900" i="1" dirty="0" smtClean="0">
              <a:solidFill>
                <a:schemeClr val="tx1">
                  <a:lumMod val="75000"/>
                  <a:lumOff val="25000"/>
                </a:schemeClr>
              </a:solidFill>
            </a:endParaRPr>
          </a:p>
          <a:p>
            <a:r>
              <a:rPr lang="en-GB" sz="1050" dirty="0" smtClean="0">
                <a:solidFill>
                  <a:schemeClr val="tx1">
                    <a:lumMod val="75000"/>
                    <a:lumOff val="25000"/>
                  </a:schemeClr>
                </a:solidFill>
              </a:rPr>
              <a:t>The </a:t>
            </a:r>
            <a:r>
              <a:rPr lang="en-GB" sz="1050" dirty="0">
                <a:solidFill>
                  <a:schemeClr val="tx1">
                    <a:lumMod val="75000"/>
                    <a:lumOff val="25000"/>
                  </a:schemeClr>
                </a:solidFill>
              </a:rPr>
              <a:t>diary of </a:t>
            </a:r>
            <a:r>
              <a:rPr lang="en-GB" sz="1050" dirty="0" err="1">
                <a:solidFill>
                  <a:schemeClr val="tx1">
                    <a:lumMod val="75000"/>
                    <a:lumOff val="25000"/>
                  </a:schemeClr>
                </a:solidFill>
              </a:rPr>
              <a:t>Thérèse</a:t>
            </a:r>
            <a:r>
              <a:rPr lang="en-GB" sz="1050" dirty="0">
                <a:solidFill>
                  <a:schemeClr val="tx1">
                    <a:lumMod val="75000"/>
                    <a:lumOff val="25000"/>
                  </a:schemeClr>
                </a:solidFill>
              </a:rPr>
              <a:t> </a:t>
            </a:r>
            <a:r>
              <a:rPr lang="en-GB" sz="1050" dirty="0" smtClean="0">
                <a:solidFill>
                  <a:schemeClr val="tx1">
                    <a:lumMod val="75000"/>
                    <a:lumOff val="25000"/>
                  </a:schemeClr>
                </a:solidFill>
              </a:rPr>
              <a:t> Martin </a:t>
            </a:r>
            <a:endParaRPr lang="en-GB" sz="1050" dirty="0">
              <a:solidFill>
                <a:schemeClr val="tx1">
                  <a:lumMod val="75000"/>
                  <a:lumOff val="25000"/>
                </a:schemeClr>
              </a:solidFill>
            </a:endParaRPr>
          </a:p>
          <a:p>
            <a:endParaRPr lang="en-GB" sz="2000" i="1" dirty="0">
              <a:solidFill>
                <a:schemeClr val="tx1">
                  <a:lumMod val="75000"/>
                  <a:lumOff val="25000"/>
                </a:schemeClr>
              </a:solidFill>
            </a:endParaRPr>
          </a:p>
        </p:txBody>
      </p:sp>
      <p:pic>
        <p:nvPicPr>
          <p:cNvPr id="9" name="Picture 8"/>
          <p:cNvPicPr/>
          <p:nvPr/>
        </p:nvPicPr>
        <p:blipFill>
          <a:blip r:embed="rId6">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276960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912"/>
            <a:ext cx="8229600" cy="600364"/>
          </a:xfrm>
        </p:spPr>
        <p:txBody>
          <a:bodyPr>
            <a:normAutofit fontScale="90000"/>
          </a:bodyPr>
          <a:lstStyle/>
          <a:p>
            <a:r>
              <a:rPr lang="en-GB" b="1" dirty="0" smtClean="0">
                <a:solidFill>
                  <a:srgbClr val="CBCBCB"/>
                </a:solidFill>
              </a:rPr>
              <a:t>Extra-Ordinary</a:t>
            </a:r>
            <a:endParaRPr lang="en-GB" dirty="0"/>
          </a:p>
        </p:txBody>
      </p:sp>
      <p:pic>
        <p:nvPicPr>
          <p:cNvPr id="7"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1102765">
            <a:off x="762548" y="1641442"/>
            <a:ext cx="2803799" cy="3382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4211960" y="1844824"/>
            <a:ext cx="4266220" cy="2062103"/>
          </a:xfrm>
          <a:prstGeom prst="rect">
            <a:avLst/>
          </a:prstGeom>
          <a:noFill/>
        </p:spPr>
        <p:txBody>
          <a:bodyPr wrap="square" rtlCol="0">
            <a:spAutoFit/>
          </a:bodyPr>
          <a:lstStyle/>
          <a:p>
            <a:r>
              <a:rPr lang="en-GB" sz="2200" i="1" dirty="0" smtClean="0">
                <a:solidFill>
                  <a:schemeClr val="tx1">
                    <a:lumMod val="75000"/>
                    <a:lumOff val="25000"/>
                  </a:schemeClr>
                </a:solidFill>
              </a:rPr>
              <a:t>‘Our </a:t>
            </a:r>
            <a:r>
              <a:rPr lang="en-GB" sz="2200" i="1" dirty="0">
                <a:solidFill>
                  <a:schemeClr val="tx1">
                    <a:lumMod val="75000"/>
                    <a:lumOff val="25000"/>
                  </a:schemeClr>
                </a:solidFill>
              </a:rPr>
              <a:t>Lord does not look so much at the greatness of our actions, or even at their difficulty, as at the love by which we do them</a:t>
            </a:r>
            <a:r>
              <a:rPr lang="en-GB" sz="2200" i="1" dirty="0" smtClean="0">
                <a:solidFill>
                  <a:schemeClr val="tx1">
                    <a:lumMod val="75000"/>
                    <a:lumOff val="25000"/>
                  </a:schemeClr>
                </a:solidFill>
              </a:rPr>
              <a:t>.’ </a:t>
            </a:r>
          </a:p>
          <a:p>
            <a:endParaRPr lang="en-GB" sz="1100" dirty="0" smtClean="0">
              <a:solidFill>
                <a:schemeClr val="tx1">
                  <a:lumMod val="75000"/>
                  <a:lumOff val="25000"/>
                </a:schemeClr>
              </a:solidFill>
            </a:endParaRPr>
          </a:p>
          <a:p>
            <a:r>
              <a:rPr lang="en-GB" sz="1100" dirty="0" smtClean="0">
                <a:solidFill>
                  <a:schemeClr val="tx1">
                    <a:lumMod val="75000"/>
                    <a:lumOff val="25000"/>
                  </a:schemeClr>
                </a:solidFill>
              </a:rPr>
              <a:t>The diary of </a:t>
            </a:r>
            <a:r>
              <a:rPr lang="en-GB" sz="1100" dirty="0" err="1">
                <a:solidFill>
                  <a:schemeClr val="tx1">
                    <a:lumMod val="75000"/>
                    <a:lumOff val="25000"/>
                  </a:schemeClr>
                </a:solidFill>
              </a:rPr>
              <a:t>Thérèse</a:t>
            </a:r>
            <a:r>
              <a:rPr lang="en-GB" sz="1100" dirty="0" smtClean="0">
                <a:solidFill>
                  <a:schemeClr val="tx1">
                    <a:lumMod val="75000"/>
                    <a:lumOff val="25000"/>
                  </a:schemeClr>
                </a:solidFill>
              </a:rPr>
              <a:t> Martin </a:t>
            </a:r>
            <a:endParaRPr lang="en-GB" sz="1100" dirty="0">
              <a:solidFill>
                <a:schemeClr val="tx1">
                  <a:lumMod val="75000"/>
                  <a:lumOff val="25000"/>
                </a:schemeClr>
              </a:solidFill>
            </a:endParaRPr>
          </a:p>
          <a:p>
            <a:endParaRPr lang="en-GB" dirty="0"/>
          </a:p>
        </p:txBody>
      </p:sp>
      <p:pic>
        <p:nvPicPr>
          <p:cNvPr id="9"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195474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912"/>
            <a:ext cx="8229600" cy="600364"/>
          </a:xfrm>
        </p:spPr>
        <p:txBody>
          <a:bodyPr>
            <a:normAutofit fontScale="90000"/>
          </a:bodyPr>
          <a:lstStyle/>
          <a:p>
            <a:r>
              <a:rPr lang="en-GB" b="1" dirty="0" smtClean="0">
                <a:solidFill>
                  <a:srgbClr val="CBCBCB"/>
                </a:solidFill>
              </a:rPr>
              <a:t>The Word</a:t>
            </a:r>
            <a:endParaRPr lang="en-GB" dirty="0"/>
          </a:p>
        </p:txBody>
      </p:sp>
      <p:sp>
        <p:nvSpPr>
          <p:cNvPr id="5" name="TextBox 4"/>
          <p:cNvSpPr txBox="1"/>
          <p:nvPr/>
        </p:nvSpPr>
        <p:spPr>
          <a:xfrm>
            <a:off x="4614041" y="1205301"/>
            <a:ext cx="3864139" cy="5116785"/>
          </a:xfrm>
          <a:prstGeom prst="rect">
            <a:avLst/>
          </a:prstGeom>
          <a:noFill/>
        </p:spPr>
        <p:txBody>
          <a:bodyPr wrap="square" rtlCol="0">
            <a:spAutoFit/>
          </a:bodyPr>
          <a:lstStyle/>
          <a:p>
            <a:pPr algn="just"/>
            <a:r>
              <a:rPr lang="en-GB" sz="2000" dirty="0" smtClean="0">
                <a:solidFill>
                  <a:schemeClr val="tx1">
                    <a:lumMod val="75000"/>
                    <a:lumOff val="25000"/>
                  </a:schemeClr>
                </a:solidFill>
              </a:rPr>
              <a:t>‘An </a:t>
            </a:r>
            <a:r>
              <a:rPr lang="en-GB" sz="2000" dirty="0">
                <a:solidFill>
                  <a:schemeClr val="tx1">
                    <a:lumMod val="75000"/>
                    <a:lumOff val="25000"/>
                  </a:schemeClr>
                </a:solidFill>
              </a:rPr>
              <a:t>argument arose among the </a:t>
            </a:r>
            <a:r>
              <a:rPr lang="en-GB" sz="2000" dirty="0" smtClean="0">
                <a:solidFill>
                  <a:schemeClr val="tx1">
                    <a:lumMod val="75000"/>
                    <a:lumOff val="25000"/>
                  </a:schemeClr>
                </a:solidFill>
              </a:rPr>
              <a:t>disciples about </a:t>
            </a:r>
            <a:r>
              <a:rPr lang="en-GB" sz="2000" dirty="0">
                <a:solidFill>
                  <a:schemeClr val="tx1">
                    <a:lumMod val="75000"/>
                    <a:lumOff val="25000"/>
                  </a:schemeClr>
                </a:solidFill>
              </a:rPr>
              <a:t>which of them was the greatest</a:t>
            </a:r>
            <a:r>
              <a:rPr lang="en-GB" sz="2000" dirty="0" smtClean="0">
                <a:solidFill>
                  <a:schemeClr val="tx1">
                    <a:lumMod val="75000"/>
                    <a:lumOff val="25000"/>
                  </a:schemeClr>
                </a:solidFill>
              </a:rPr>
              <a:t>.</a:t>
            </a:r>
          </a:p>
          <a:p>
            <a:pPr algn="just"/>
            <a:endParaRPr lang="en-GB" sz="1200" dirty="0">
              <a:solidFill>
                <a:schemeClr val="tx1">
                  <a:lumMod val="75000"/>
                  <a:lumOff val="25000"/>
                </a:schemeClr>
              </a:solidFill>
            </a:endParaRPr>
          </a:p>
          <a:p>
            <a:pPr algn="just"/>
            <a:r>
              <a:rPr lang="en-GB" sz="2000" dirty="0">
                <a:solidFill>
                  <a:schemeClr val="tx1">
                    <a:lumMod val="75000"/>
                    <a:lumOff val="25000"/>
                  </a:schemeClr>
                </a:solidFill>
              </a:rPr>
              <a:t>Jesus </a:t>
            </a:r>
            <a:r>
              <a:rPr lang="en-GB" sz="2000" dirty="0" smtClean="0">
                <a:solidFill>
                  <a:schemeClr val="tx1">
                    <a:lumMod val="75000"/>
                    <a:lumOff val="25000"/>
                  </a:schemeClr>
                </a:solidFill>
              </a:rPr>
              <a:t>realised the proud and arrogant intentions of </a:t>
            </a:r>
            <a:r>
              <a:rPr lang="en-GB" sz="2000" dirty="0">
                <a:solidFill>
                  <a:schemeClr val="tx1">
                    <a:lumMod val="75000"/>
                    <a:lumOff val="25000"/>
                  </a:schemeClr>
                </a:solidFill>
              </a:rPr>
              <a:t>their </a:t>
            </a:r>
            <a:r>
              <a:rPr lang="en-GB" sz="2000" dirty="0" smtClean="0">
                <a:solidFill>
                  <a:schemeClr val="tx1">
                    <a:lumMod val="75000"/>
                    <a:lumOff val="25000"/>
                  </a:schemeClr>
                </a:solidFill>
              </a:rPr>
              <a:t>hearts. So he called a child and placed it by his side and </a:t>
            </a:r>
            <a:r>
              <a:rPr lang="en-GB" sz="2000" dirty="0">
                <a:solidFill>
                  <a:schemeClr val="tx1">
                    <a:lumMod val="75000"/>
                    <a:lumOff val="25000"/>
                  </a:schemeClr>
                </a:solidFill>
              </a:rPr>
              <a:t>said to them</a:t>
            </a:r>
            <a:r>
              <a:rPr lang="en-GB" sz="2000" dirty="0" smtClean="0">
                <a:solidFill>
                  <a:schemeClr val="tx1">
                    <a:lumMod val="75000"/>
                    <a:lumOff val="25000"/>
                  </a:schemeClr>
                </a:solidFill>
              </a:rPr>
              <a:t>, “Truly I tell you, </a:t>
            </a:r>
            <a:r>
              <a:rPr lang="en-GB" sz="2000" dirty="0">
                <a:solidFill>
                  <a:schemeClr val="tx1">
                    <a:lumMod val="75000"/>
                    <a:lumOff val="25000"/>
                  </a:schemeClr>
                </a:solidFill>
              </a:rPr>
              <a:t>u</a:t>
            </a:r>
            <a:r>
              <a:rPr lang="en-GB" sz="2000" dirty="0" smtClean="0">
                <a:solidFill>
                  <a:schemeClr val="tx1">
                    <a:lumMod val="75000"/>
                    <a:lumOff val="25000"/>
                  </a:schemeClr>
                </a:solidFill>
              </a:rPr>
              <a:t>nless you change and become like little children you will never enter the kingdom of </a:t>
            </a:r>
            <a:r>
              <a:rPr lang="en-GB" sz="2000" dirty="0">
                <a:solidFill>
                  <a:schemeClr val="tx1">
                    <a:lumMod val="75000"/>
                    <a:lumOff val="25000"/>
                  </a:schemeClr>
                </a:solidFill>
              </a:rPr>
              <a:t>heaven. </a:t>
            </a:r>
            <a:endParaRPr lang="en-GB" sz="2000" dirty="0" smtClean="0">
              <a:solidFill>
                <a:schemeClr val="tx1">
                  <a:lumMod val="75000"/>
                  <a:lumOff val="25000"/>
                </a:schemeClr>
              </a:solidFill>
            </a:endParaRPr>
          </a:p>
          <a:p>
            <a:pPr algn="just"/>
            <a:endParaRPr lang="en-GB" sz="1200" dirty="0">
              <a:solidFill>
                <a:schemeClr val="tx1">
                  <a:lumMod val="75000"/>
                  <a:lumOff val="25000"/>
                </a:schemeClr>
              </a:solidFill>
            </a:endParaRPr>
          </a:p>
          <a:p>
            <a:pPr algn="just"/>
            <a:r>
              <a:rPr lang="en-GB" sz="2000" dirty="0" smtClean="0">
                <a:solidFill>
                  <a:schemeClr val="tx1">
                    <a:lumMod val="75000"/>
                    <a:lumOff val="25000"/>
                  </a:schemeClr>
                </a:solidFill>
              </a:rPr>
              <a:t>Whoever </a:t>
            </a:r>
            <a:r>
              <a:rPr lang="en-GB" sz="2000" dirty="0">
                <a:solidFill>
                  <a:schemeClr val="tx1">
                    <a:lumMod val="75000"/>
                    <a:lumOff val="25000"/>
                  </a:schemeClr>
                </a:solidFill>
              </a:rPr>
              <a:t>becomes </a:t>
            </a:r>
            <a:r>
              <a:rPr lang="en-GB" sz="2000" dirty="0" smtClean="0">
                <a:solidFill>
                  <a:schemeClr val="tx1">
                    <a:lumMod val="75000"/>
                    <a:lumOff val="25000"/>
                  </a:schemeClr>
                </a:solidFill>
              </a:rPr>
              <a:t>humble like </a:t>
            </a:r>
            <a:r>
              <a:rPr lang="en-GB" sz="2000" dirty="0">
                <a:solidFill>
                  <a:schemeClr val="tx1">
                    <a:lumMod val="75000"/>
                    <a:lumOff val="25000"/>
                  </a:schemeClr>
                </a:solidFill>
              </a:rPr>
              <a:t>this </a:t>
            </a:r>
            <a:r>
              <a:rPr lang="en-GB" sz="2000" dirty="0" smtClean="0">
                <a:solidFill>
                  <a:schemeClr val="tx1">
                    <a:lumMod val="75000"/>
                    <a:lumOff val="25000"/>
                  </a:schemeClr>
                </a:solidFill>
              </a:rPr>
              <a:t>child </a:t>
            </a:r>
            <a:r>
              <a:rPr lang="en-GB" sz="2000" dirty="0">
                <a:solidFill>
                  <a:schemeClr val="tx1">
                    <a:lumMod val="75000"/>
                    <a:lumOff val="25000"/>
                  </a:schemeClr>
                </a:solidFill>
              </a:rPr>
              <a:t>is the greatest in the kingdom of </a:t>
            </a:r>
            <a:r>
              <a:rPr lang="en-GB" sz="2000">
                <a:solidFill>
                  <a:schemeClr val="tx1">
                    <a:lumMod val="75000"/>
                    <a:lumOff val="25000"/>
                  </a:schemeClr>
                </a:solidFill>
              </a:rPr>
              <a:t>heaven</a:t>
            </a:r>
            <a:r>
              <a:rPr lang="en-GB" sz="2000" smtClean="0">
                <a:solidFill>
                  <a:schemeClr val="tx1">
                    <a:lumMod val="75000"/>
                    <a:lumOff val="25000"/>
                  </a:schemeClr>
                </a:solidFill>
              </a:rPr>
              <a:t>.”’</a:t>
            </a:r>
            <a:endParaRPr lang="en-GB" sz="2000" dirty="0">
              <a:solidFill>
                <a:schemeClr val="tx1">
                  <a:lumMod val="75000"/>
                  <a:lumOff val="25000"/>
                </a:schemeClr>
              </a:solidFill>
            </a:endParaRPr>
          </a:p>
          <a:p>
            <a:endParaRPr lang="en-GB" sz="1200" dirty="0" smtClean="0">
              <a:solidFill>
                <a:schemeClr val="tx1">
                  <a:lumMod val="75000"/>
                  <a:lumOff val="25000"/>
                </a:schemeClr>
              </a:solidFill>
            </a:endParaRPr>
          </a:p>
          <a:p>
            <a:r>
              <a:rPr lang="en-GB" sz="1050" dirty="0" smtClean="0">
                <a:solidFill>
                  <a:schemeClr val="tx1">
                    <a:lumMod val="75000"/>
                    <a:lumOff val="25000"/>
                  </a:schemeClr>
                </a:solidFill>
              </a:rPr>
              <a:t>The Gospel of Matthew 18:1-4</a:t>
            </a:r>
            <a:endParaRPr lang="en-GB" sz="1050" dirty="0">
              <a:solidFill>
                <a:schemeClr val="tx1">
                  <a:lumMod val="75000"/>
                  <a:lumOff val="25000"/>
                </a:schemeClr>
              </a:solidFill>
            </a:endParaRPr>
          </a:p>
        </p:txBody>
      </p:sp>
      <p:pic>
        <p:nvPicPr>
          <p:cNvPr id="6" name="Picture 9" descr="http://www.sttheresatrumbull.org/usermedia/images/StTofL/lisieux-ew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60583">
            <a:off x="755103" y="1524514"/>
            <a:ext cx="2457158" cy="3846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479623">
            <a:off x="2253608" y="3566571"/>
            <a:ext cx="1927128" cy="2325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9"/>
          <p:cNvPicPr/>
          <p:nvPr/>
        </p:nvPicPr>
        <p:blipFill>
          <a:blip r:embed="rId7">
            <a:extLst>
              <a:ext uri="{28A0092B-C50C-407E-A947-70E740481C1C}">
                <a14:useLocalDpi xmlns:a14="http://schemas.microsoft.com/office/drawing/2010/main" val="0"/>
              </a:ext>
            </a:extLst>
          </a:blip>
          <a:srcRect/>
          <a:stretch>
            <a:fillRect/>
          </a:stretch>
        </p:blipFill>
        <p:spPr bwMode="auto">
          <a:xfrm>
            <a:off x="304578" y="5927834"/>
            <a:ext cx="1198401" cy="59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extLst>
      <p:ext uri="{BB962C8B-B14F-4D97-AF65-F5344CB8AC3E}">
        <p14:creationId xmlns:p14="http://schemas.microsoft.com/office/powerpoint/2010/main" val="13192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912"/>
            <a:ext cx="8229600" cy="600364"/>
          </a:xfrm>
        </p:spPr>
        <p:txBody>
          <a:bodyPr>
            <a:normAutofit fontScale="90000"/>
          </a:bodyPr>
          <a:lstStyle/>
          <a:p>
            <a:endParaRPr lang="en-GB" dirty="0"/>
          </a:p>
        </p:txBody>
      </p:sp>
      <p:sp>
        <p:nvSpPr>
          <p:cNvPr id="7" name="Title 2"/>
          <p:cNvSpPr txBox="1">
            <a:spLocks/>
          </p:cNvSpPr>
          <p:nvPr/>
        </p:nvSpPr>
        <p:spPr>
          <a:xfrm>
            <a:off x="685800" y="198120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000" b="1" dirty="0" smtClean="0"/>
              <a:t>LITTLE WAY WEEK </a:t>
            </a:r>
            <a:r>
              <a:rPr lang="en-GB" sz="2000" dirty="0" smtClean="0"/>
              <a:t/>
            </a:r>
            <a:br>
              <a:rPr lang="en-GB" sz="2000" dirty="0" smtClean="0"/>
            </a:br>
            <a:r>
              <a:rPr lang="en-GB" sz="2000" dirty="0" smtClean="0"/>
              <a:t>is offered in partnership by </a:t>
            </a:r>
            <a:r>
              <a:rPr lang="en-GB" sz="2000" dirty="0" err="1" smtClean="0"/>
              <a:t>Missio</a:t>
            </a:r>
            <a:r>
              <a:rPr lang="en-GB" sz="2000" dirty="0" smtClean="0"/>
              <a:t>, </a:t>
            </a:r>
            <a:br>
              <a:rPr lang="en-GB" sz="2000" dirty="0" smtClean="0"/>
            </a:br>
            <a:r>
              <a:rPr lang="en-GB" sz="2000" dirty="0" smtClean="0"/>
              <a:t>Catholic Bishops’ Conference of England and Wales</a:t>
            </a:r>
            <a:br>
              <a:rPr lang="en-GB" sz="2000" dirty="0" smtClean="0"/>
            </a:br>
            <a:r>
              <a:rPr lang="en-GB" sz="2000" dirty="0" smtClean="0"/>
              <a:t>and Wednesday Word.</a:t>
            </a:r>
            <a:br>
              <a:rPr lang="en-GB" sz="2000" dirty="0" smtClean="0"/>
            </a:br>
            <a:endParaRPr lang="en-GB" sz="2000" dirty="0"/>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969152" y="3994541"/>
            <a:ext cx="1679104" cy="880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6322" y="3712453"/>
            <a:ext cx="1203630" cy="144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6325" y="4133821"/>
            <a:ext cx="1826075" cy="602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noChangeArrowheads="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7362" t="24217" r="25070" b="26672"/>
          <a:stretch/>
        </p:blipFill>
        <p:spPr bwMode="auto">
          <a:xfrm>
            <a:off x="4413005" y="3860355"/>
            <a:ext cx="1671163" cy="1148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42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MISSIO_2</Template>
  <TotalTime>121</TotalTime>
  <Words>2609</Words>
  <Application>Microsoft Office PowerPoint</Application>
  <PresentationFormat>On-screen Show (4:3)</PresentationFormat>
  <Paragraphs>143</Paragraphs>
  <Slides>11</Slides>
  <Notes>11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Custom Design</vt:lpstr>
      <vt:lpstr>1_Custom Design</vt:lpstr>
      <vt:lpstr>PowerPoint Presentation</vt:lpstr>
      <vt:lpstr>St Thérèse of Lisieux</vt:lpstr>
      <vt:lpstr>Thérèse Martin</vt:lpstr>
      <vt:lpstr>Mercy</vt:lpstr>
      <vt:lpstr>Faith</vt:lpstr>
      <vt:lpstr>Dignity </vt:lpstr>
      <vt:lpstr>Courage </vt:lpstr>
      <vt:lpstr>The Little Way </vt:lpstr>
      <vt:lpstr>Extra-Ordinary</vt:lpstr>
      <vt:lpstr>The Word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20</cp:revision>
  <dcterms:created xsi:type="dcterms:W3CDTF">2016-08-23T12:47:51Z</dcterms:created>
  <dcterms:modified xsi:type="dcterms:W3CDTF">2016-08-30T09:35:01Z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